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 id="278" r:id="rId16"/>
    <p:sldId id="272" r:id="rId17"/>
    <p:sldId id="273" r:id="rId18"/>
    <p:sldId id="274" r:id="rId19"/>
    <p:sldId id="275" r:id="rId20"/>
    <p:sldId id="276" r:id="rId21"/>
    <p:sldId id="277" r:id="rId22"/>
    <p:sldId id="279" r:id="rId23"/>
    <p:sldId id="280" r:id="rId24"/>
    <p:sldId id="270" r:id="rId25"/>
    <p:sldId id="271"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43" d="100"/>
          <a:sy n="43" d="100"/>
        </p:scale>
        <p:origin x="-160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ADCC21-3B21-4757-A483-E7B74D07BBFE}"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DCC21-3B21-4757-A483-E7B74D07BBFE}"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DCC21-3B21-4757-A483-E7B74D07BBFE}"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DCC21-3B21-4757-A483-E7B74D07BBFE}"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ADCC21-3B21-4757-A483-E7B74D07BBFE}"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ADCC21-3B21-4757-A483-E7B74D07BBFE}"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ADCC21-3B21-4757-A483-E7B74D07BBFE}" type="datetimeFigureOut">
              <a:rPr lang="en-US" smtClean="0"/>
              <a:pPr/>
              <a:t>04-Oct-22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ADCC21-3B21-4757-A483-E7B74D07BBFE}" type="datetimeFigureOut">
              <a:rPr lang="en-US" smtClean="0"/>
              <a:pPr/>
              <a:t>04-Oct-22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DCC21-3B21-4757-A483-E7B74D07BBFE}" type="datetimeFigureOut">
              <a:rPr lang="en-US" smtClean="0"/>
              <a:pPr/>
              <a:t>04-Oct-22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ADCC21-3B21-4757-A483-E7B74D07BBFE}"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ADCC21-3B21-4757-A483-E7B74D07BBFE}"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2FDEC-3B75-4976-A868-A06175A511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DCC21-3B21-4757-A483-E7B74D07BBFE}" type="datetimeFigureOut">
              <a:rPr lang="en-US" smtClean="0"/>
              <a:pPr/>
              <a:t>04-Oct-22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2FDEC-3B75-4976-A868-A06175A511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ccountlearning.com/underwriting-meaning-importance-types-sebi-guidelin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2098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Marine </a:t>
            </a:r>
            <a:r>
              <a:rPr lang="en-US" b="1" dirty="0" smtClean="0">
                <a:solidFill>
                  <a:srgbClr val="C00000"/>
                </a:solidFill>
              </a:rPr>
              <a:t>Insurance</a:t>
            </a:r>
            <a:br>
              <a:rPr lang="en-US" b="1" dirty="0" smtClean="0">
                <a:solidFill>
                  <a:srgbClr val="C00000"/>
                </a:solidFill>
              </a:rPr>
            </a:br>
            <a:r>
              <a:rPr lang="en-US" sz="3600" b="1" dirty="0" smtClean="0">
                <a:solidFill>
                  <a:srgbClr val="0070C0"/>
                </a:solidFill>
              </a:rPr>
              <a:t>Contents</a:t>
            </a:r>
            <a:r>
              <a:rPr lang="en-US" sz="4000" b="1" dirty="0" smtClean="0">
                <a:solidFill>
                  <a:srgbClr val="0070C0"/>
                </a:solidFill>
              </a:rPr>
              <a:t>: </a:t>
            </a:r>
            <a:r>
              <a:rPr lang="en-US" sz="3100" b="1" dirty="0" smtClean="0"/>
              <a:t>Meaning, Need, Marine losses, types of marine losses, types of marine policies, </a:t>
            </a:r>
            <a:br>
              <a:rPr lang="en-US" sz="3100" b="1" dirty="0" smtClean="0"/>
            </a:br>
            <a:r>
              <a:rPr lang="en-US" sz="3100" b="1" dirty="0" smtClean="0"/>
              <a:t>Settlement of marine insurance </a:t>
            </a:r>
            <a:r>
              <a:rPr lang="en-US" sz="3100" b="1" dirty="0" smtClean="0"/>
              <a:t>claims</a:t>
            </a:r>
            <a:br>
              <a:rPr lang="en-US" sz="3100" b="1" dirty="0" smtClean="0"/>
            </a:br>
            <a:r>
              <a:rPr lang="en-US" sz="3100" b="1" dirty="0" smtClean="0"/>
              <a:t/>
            </a:r>
            <a:br>
              <a:rPr lang="en-US" sz="3100" b="1" dirty="0" smtClean="0"/>
            </a:br>
            <a:r>
              <a:rPr lang="en-US" sz="3100" b="1" dirty="0" smtClean="0">
                <a:solidFill>
                  <a:srgbClr val="006600"/>
                </a:solidFill>
              </a:rPr>
              <a:t>By  Prof. </a:t>
            </a:r>
            <a:r>
              <a:rPr lang="en-US" sz="3100" b="1" dirty="0" err="1" smtClean="0">
                <a:solidFill>
                  <a:srgbClr val="006600"/>
                </a:solidFill>
              </a:rPr>
              <a:t>Pushpa</a:t>
            </a:r>
            <a:r>
              <a:rPr lang="en-US" sz="3100" b="1" dirty="0" smtClean="0">
                <a:solidFill>
                  <a:srgbClr val="006600"/>
                </a:solidFill>
              </a:rPr>
              <a:t> </a:t>
            </a:r>
            <a:r>
              <a:rPr lang="en-US" sz="3100" b="1" dirty="0" err="1" smtClean="0">
                <a:solidFill>
                  <a:srgbClr val="006600"/>
                </a:solidFill>
              </a:rPr>
              <a:t>Abbigeri</a:t>
            </a:r>
            <a:r>
              <a:rPr lang="en-US" sz="3100" b="1" dirty="0" smtClean="0"/>
              <a:t/>
            </a:r>
            <a:br>
              <a:rPr lang="en-US" sz="3100" b="1" dirty="0" smtClean="0"/>
            </a:br>
            <a:r>
              <a:rPr lang="en-US" sz="3100" b="1" dirty="0" smtClean="0"/>
              <a:t> </a:t>
            </a:r>
            <a:br>
              <a:rPr lang="en-US" sz="3100" b="1" dirty="0" smtClean="0"/>
            </a:br>
            <a:endParaRPr lang="en-US" sz="3100" b="1" dirty="0"/>
          </a:p>
        </p:txBody>
      </p:sp>
      <p:sp>
        <p:nvSpPr>
          <p:cNvPr id="3" name="Subtitle 2"/>
          <p:cNvSpPr>
            <a:spLocks noGrp="1"/>
          </p:cNvSpPr>
          <p:nvPr>
            <p:ph type="subTitle" idx="1"/>
          </p:nvPr>
        </p:nvSpPr>
        <p:spPr>
          <a:xfrm>
            <a:off x="914400" y="3733800"/>
            <a:ext cx="7391400" cy="3810000"/>
          </a:xfrm>
        </p:spPr>
        <p:txBody>
          <a:bodyPr/>
          <a:lstStyle/>
          <a:p>
            <a:endParaRPr lang="en-US" dirty="0"/>
          </a:p>
        </p:txBody>
      </p:sp>
      <p:pic>
        <p:nvPicPr>
          <p:cNvPr id="1028" name="Picture 4" descr="marine-insurance"/>
          <p:cNvPicPr>
            <a:picLocks noChangeAspect="1" noChangeArrowheads="1"/>
          </p:cNvPicPr>
          <p:nvPr/>
        </p:nvPicPr>
        <p:blipFill>
          <a:blip r:embed="rId2"/>
          <a:srcRect/>
          <a:stretch>
            <a:fillRect/>
          </a:stretch>
        </p:blipFill>
        <p:spPr bwMode="auto">
          <a:xfrm>
            <a:off x="0" y="3276600"/>
            <a:ext cx="9144000" cy="3124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fontAlgn="base"/>
            <a:r>
              <a:rPr lang="en-US" dirty="0" smtClean="0"/>
              <a:t/>
            </a:r>
            <a:br>
              <a:rPr lang="en-US" dirty="0" smtClean="0"/>
            </a:br>
            <a:r>
              <a:rPr lang="en-US" dirty="0" smtClean="0"/>
              <a:t/>
            </a:r>
            <a:br>
              <a:rPr lang="en-US" dirty="0" smtClean="0"/>
            </a:br>
            <a:r>
              <a:rPr lang="en-US" dirty="0" smtClean="0"/>
              <a:t>3. </a:t>
            </a:r>
            <a:r>
              <a:rPr lang="en-US" b="1" dirty="0" smtClean="0">
                <a:solidFill>
                  <a:srgbClr val="0070C0"/>
                </a:solidFill>
              </a:rPr>
              <a:t>Enemies</a:t>
            </a:r>
            <a:r>
              <a:rPr lang="en-US" dirty="0" smtClean="0"/>
              <a:t>  </a:t>
            </a:r>
            <a:r>
              <a:rPr lang="en-US" b="1" dirty="0" err="1" smtClean="0">
                <a:solidFill>
                  <a:srgbClr val="C00000"/>
                </a:solidFill>
              </a:rPr>
              <a:t>ಶತ್ರುಗಳು</a:t>
            </a:r>
            <a:r>
              <a:rPr lang="en-US" b="1" dirty="0"/>
              <a:t/>
            </a:r>
            <a:br>
              <a:rPr lang="en-US" b="1" dirty="0"/>
            </a:b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fontAlgn="base"/>
            <a:r>
              <a:rPr lang="en-US" sz="2400" b="1" dirty="0" smtClean="0"/>
              <a:t>Enemy </a:t>
            </a:r>
            <a:r>
              <a:rPr lang="en-US" sz="2400" b="1" dirty="0"/>
              <a:t>literally </a:t>
            </a:r>
            <a:r>
              <a:rPr lang="en-US" sz="2400" b="1" dirty="0" smtClean="0"/>
              <a:t>means one who tries or wishes to harm or attack or one who has ill feeling or hatred towards another.</a:t>
            </a:r>
          </a:p>
          <a:p>
            <a:pPr fontAlgn="base"/>
            <a:r>
              <a:rPr lang="en-US" sz="2400" b="1" dirty="0"/>
              <a:t>It includes all damages or losses sustained owing to the hostile acts of an enemy. Enemies include all types of ships belonging to the foe or enemy countries and to their hostile acts, provided such acts formed part of the enemy campaign</a:t>
            </a:r>
            <a:r>
              <a:rPr lang="en-US" sz="2400" b="1" dirty="0" smtClean="0"/>
              <a:t>.</a:t>
            </a:r>
          </a:p>
          <a:p>
            <a:pPr algn="just" fontAlgn="base"/>
            <a:r>
              <a:rPr lang="en-US" b="1" dirty="0" err="1" smtClean="0"/>
              <a:t>ಶತ್ರು</a:t>
            </a:r>
            <a:r>
              <a:rPr lang="en-US" b="1" dirty="0" smtClean="0"/>
              <a:t> </a:t>
            </a:r>
            <a:r>
              <a:rPr lang="en-US" b="1" dirty="0" err="1" smtClean="0"/>
              <a:t>ಎಂದರೆ</a:t>
            </a:r>
            <a:r>
              <a:rPr lang="en-US" b="1" dirty="0" smtClean="0"/>
              <a:t> </a:t>
            </a:r>
            <a:r>
              <a:rPr lang="en-US" b="1" dirty="0" err="1" smtClean="0"/>
              <a:t>ಅಕ್ಷರಶಃ</a:t>
            </a:r>
            <a:r>
              <a:rPr lang="en-US" b="1" dirty="0" smtClean="0"/>
              <a:t> </a:t>
            </a:r>
            <a:r>
              <a:rPr lang="en-US" b="1" dirty="0" err="1" smtClean="0"/>
              <a:t>ಅರ್ಥ</a:t>
            </a:r>
            <a:r>
              <a:rPr lang="en-US" b="1" dirty="0" smtClean="0"/>
              <a:t> </a:t>
            </a:r>
            <a:r>
              <a:rPr lang="en-US" b="1" i="1" dirty="0" err="1" smtClean="0"/>
              <a:t>ಹಾನಿ</a:t>
            </a:r>
            <a:r>
              <a:rPr lang="en-US" b="1" i="1" dirty="0" smtClean="0"/>
              <a:t> </a:t>
            </a:r>
            <a:r>
              <a:rPr lang="en-US" b="1" i="1" dirty="0" err="1" smtClean="0"/>
              <a:t>ಮಾಡಲು</a:t>
            </a:r>
            <a:r>
              <a:rPr lang="en-US" b="1" i="1" dirty="0" smtClean="0"/>
              <a:t> </a:t>
            </a:r>
            <a:r>
              <a:rPr lang="en-US" b="1" i="1" dirty="0" err="1" smtClean="0"/>
              <a:t>ಅಥವಾ</a:t>
            </a:r>
            <a:r>
              <a:rPr lang="en-US" b="1" i="1" dirty="0" smtClean="0"/>
              <a:t> </a:t>
            </a:r>
            <a:r>
              <a:rPr lang="en-US" b="1" i="1" dirty="0" err="1" smtClean="0"/>
              <a:t>ಆಕ್ರಮಣ</a:t>
            </a:r>
            <a:r>
              <a:rPr lang="en-US" b="1" i="1" dirty="0" smtClean="0"/>
              <a:t> </a:t>
            </a:r>
            <a:r>
              <a:rPr lang="en-US" b="1" i="1" dirty="0" err="1" smtClean="0"/>
              <a:t>ಮಾಡಲು</a:t>
            </a:r>
            <a:r>
              <a:rPr lang="en-US" b="1" i="1" dirty="0" smtClean="0"/>
              <a:t> </a:t>
            </a:r>
            <a:r>
              <a:rPr lang="en-US" b="1" i="1" dirty="0" err="1" smtClean="0"/>
              <a:t>ಪ್ರಯತ್ನಿಸುವ</a:t>
            </a:r>
            <a:r>
              <a:rPr lang="en-US" b="1" i="1" dirty="0" smtClean="0"/>
              <a:t> </a:t>
            </a:r>
            <a:r>
              <a:rPr lang="en-US" b="1" i="1" dirty="0" err="1" smtClean="0"/>
              <a:t>ಅಥವಾ</a:t>
            </a:r>
            <a:r>
              <a:rPr lang="en-US" b="1" i="1" dirty="0" smtClean="0"/>
              <a:t> </a:t>
            </a:r>
            <a:r>
              <a:rPr lang="en-US" b="1" i="1" dirty="0" err="1" smtClean="0"/>
              <a:t>ಬಯಸುವವನು</a:t>
            </a:r>
            <a:r>
              <a:rPr lang="en-US" b="1" i="1" dirty="0" smtClean="0"/>
              <a:t> </a:t>
            </a:r>
            <a:r>
              <a:rPr lang="en-US" b="1" i="1" dirty="0" err="1" smtClean="0"/>
              <a:t>ಅಥವಾ</a:t>
            </a:r>
            <a:r>
              <a:rPr lang="en-US" b="1" i="1" dirty="0" smtClean="0"/>
              <a:t> </a:t>
            </a:r>
            <a:r>
              <a:rPr lang="en-US" b="1" i="1" dirty="0" err="1" smtClean="0"/>
              <a:t>ಇನ್ನೊಬ್ಬರ</a:t>
            </a:r>
            <a:r>
              <a:rPr lang="en-US" b="1" i="1" dirty="0" smtClean="0"/>
              <a:t> </a:t>
            </a:r>
            <a:r>
              <a:rPr lang="en-US" b="1" i="1" dirty="0" err="1" smtClean="0"/>
              <a:t>ಬಗ್ಗೆ</a:t>
            </a:r>
            <a:r>
              <a:rPr lang="en-US" b="1" i="1" dirty="0" smtClean="0"/>
              <a:t> </a:t>
            </a:r>
            <a:r>
              <a:rPr lang="en-US" b="1" i="1" dirty="0" err="1" smtClean="0"/>
              <a:t>ಕೆಟ್ಟ</a:t>
            </a:r>
            <a:r>
              <a:rPr lang="en-US" b="1" i="1" dirty="0" smtClean="0"/>
              <a:t> </a:t>
            </a:r>
            <a:r>
              <a:rPr lang="en-US" b="1" i="1" dirty="0" err="1" smtClean="0"/>
              <a:t>ಭಾವನೆ</a:t>
            </a:r>
            <a:r>
              <a:rPr lang="en-US" b="1" i="1" dirty="0" smtClean="0"/>
              <a:t> </a:t>
            </a:r>
            <a:r>
              <a:rPr lang="en-US" b="1" i="1" dirty="0" err="1" smtClean="0"/>
              <a:t>ಅಥವಾ</a:t>
            </a:r>
            <a:r>
              <a:rPr lang="en-US" b="1" i="1" dirty="0" smtClean="0"/>
              <a:t> </a:t>
            </a:r>
            <a:r>
              <a:rPr lang="en-US" b="1" i="1" dirty="0" err="1" smtClean="0"/>
              <a:t>ದ್ವೇಷವನ್ನು</a:t>
            </a:r>
            <a:r>
              <a:rPr lang="en-US" b="1" i="1" dirty="0" smtClean="0"/>
              <a:t> </a:t>
            </a:r>
            <a:r>
              <a:rPr lang="en-US" b="1" i="1" dirty="0" err="1" smtClean="0"/>
              <a:t>ಹೊಂದಿರುವವನು</a:t>
            </a:r>
            <a:r>
              <a:rPr lang="en-US" b="1" i="1" dirty="0" smtClean="0"/>
              <a:t>.</a:t>
            </a:r>
            <a:endParaRPr lang="en-US" b="1" dirty="0" smtClean="0"/>
          </a:p>
          <a:p>
            <a:pPr algn="just" fontAlgn="base">
              <a:buNone/>
            </a:pPr>
            <a:r>
              <a:rPr lang="en-US" b="1" dirty="0" smtClean="0"/>
              <a:t/>
            </a:r>
            <a:br>
              <a:rPr lang="en-US" b="1" dirty="0" smtClean="0"/>
            </a:b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fontAlgn="base"/>
            <a:r>
              <a:rPr lang="en-US" dirty="0" smtClean="0"/>
              <a:t/>
            </a:r>
            <a:br>
              <a:rPr lang="en-US" dirty="0" smtClean="0"/>
            </a:br>
            <a:r>
              <a:rPr lang="en-US" dirty="0" smtClean="0"/>
              <a:t>4. </a:t>
            </a:r>
            <a:r>
              <a:rPr lang="en-US" b="1" dirty="0" smtClean="0">
                <a:solidFill>
                  <a:srgbClr val="0070C0"/>
                </a:solidFill>
              </a:rPr>
              <a:t>Jettison</a:t>
            </a:r>
            <a:r>
              <a:rPr lang="en-US" dirty="0" smtClean="0"/>
              <a:t> </a:t>
            </a:r>
            <a:r>
              <a:rPr lang="en-US" dirty="0" err="1">
                <a:solidFill>
                  <a:srgbClr val="C00000"/>
                </a:solidFill>
              </a:rPr>
              <a:t>ಜೆಟ್ಟಿಸನ್</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lgn="just" fontAlgn="base"/>
            <a:r>
              <a:rPr lang="en-US" dirty="0" smtClean="0"/>
              <a:t>Jettison is the voluntary and intentional throwing overboard or away a part of the cargo or part of vessel’s equipment for the purpose of lightening or relieving the ship in case of necessity or emergency to have a safe adventure or voyage.</a:t>
            </a:r>
          </a:p>
          <a:p>
            <a:pPr algn="just" fontAlgn="base"/>
            <a:r>
              <a:rPr lang="en-US" sz="3300" b="1" dirty="0" err="1" smtClean="0">
                <a:solidFill>
                  <a:srgbClr val="C00000"/>
                </a:solidFill>
              </a:rPr>
              <a:t>ಜೆಟ್ಟಿಸನ್</a:t>
            </a:r>
            <a:endParaRPr lang="en-US" sz="3300" b="1" dirty="0" smtClean="0">
              <a:solidFill>
                <a:srgbClr val="C00000"/>
              </a:solidFill>
            </a:endParaRPr>
          </a:p>
          <a:p>
            <a:pPr algn="just" fontAlgn="base">
              <a:buNone/>
            </a:pPr>
            <a:r>
              <a:rPr lang="en-US" sz="3300" b="1" dirty="0" smtClean="0">
                <a:solidFill>
                  <a:srgbClr val="C00000"/>
                </a:solidFill>
              </a:rPr>
              <a:t>     </a:t>
            </a:r>
            <a:r>
              <a:rPr lang="en-US" sz="3300" b="1" dirty="0" err="1" smtClean="0">
                <a:solidFill>
                  <a:srgbClr val="C00000"/>
                </a:solidFill>
              </a:rPr>
              <a:t>ಸುರಕ್ಷಿತ</a:t>
            </a:r>
            <a:r>
              <a:rPr lang="en-US" sz="3300" b="1" dirty="0" smtClean="0">
                <a:solidFill>
                  <a:srgbClr val="C00000"/>
                </a:solidFill>
              </a:rPr>
              <a:t> </a:t>
            </a:r>
            <a:r>
              <a:rPr lang="en-US" sz="3300" b="1" dirty="0" err="1" smtClean="0">
                <a:solidFill>
                  <a:srgbClr val="C00000"/>
                </a:solidFill>
              </a:rPr>
              <a:t>ಸಾಹಸ</a:t>
            </a:r>
            <a:r>
              <a:rPr lang="en-US" sz="3300" b="1" dirty="0" smtClean="0">
                <a:solidFill>
                  <a:srgbClr val="C00000"/>
                </a:solidFill>
              </a:rPr>
              <a:t> </a:t>
            </a:r>
            <a:r>
              <a:rPr lang="en-US" sz="3300" b="1" dirty="0" err="1" smtClean="0">
                <a:solidFill>
                  <a:srgbClr val="C00000"/>
                </a:solidFill>
              </a:rPr>
              <a:t>ಅಥವಾ</a:t>
            </a:r>
            <a:r>
              <a:rPr lang="en-US" sz="3300" b="1" dirty="0" smtClean="0">
                <a:solidFill>
                  <a:srgbClr val="C00000"/>
                </a:solidFill>
              </a:rPr>
              <a:t> </a:t>
            </a:r>
            <a:r>
              <a:rPr lang="en-US" sz="3300" b="1" dirty="0" err="1" smtClean="0">
                <a:solidFill>
                  <a:srgbClr val="C00000"/>
                </a:solidFill>
              </a:rPr>
              <a:t>ಸಮುದ್ರಯಾನ</a:t>
            </a:r>
            <a:r>
              <a:rPr lang="en-US" sz="3300" b="1" dirty="0" smtClean="0">
                <a:solidFill>
                  <a:srgbClr val="C00000"/>
                </a:solidFill>
              </a:rPr>
              <a:t> </a:t>
            </a:r>
            <a:r>
              <a:rPr lang="en-US" sz="3300" b="1" dirty="0" err="1" smtClean="0">
                <a:solidFill>
                  <a:srgbClr val="C00000"/>
                </a:solidFill>
              </a:rPr>
              <a:t>ನಡೆಸಲು</a:t>
            </a:r>
            <a:r>
              <a:rPr lang="en-US" sz="3300" b="1" dirty="0" smtClean="0">
                <a:solidFill>
                  <a:srgbClr val="C00000"/>
                </a:solidFill>
              </a:rPr>
              <a:t> </a:t>
            </a:r>
            <a:r>
              <a:rPr lang="en-US" sz="3300" b="1" dirty="0" err="1" smtClean="0">
                <a:solidFill>
                  <a:srgbClr val="C00000"/>
                </a:solidFill>
              </a:rPr>
              <a:t>ಅವಶ್ಯಕತೆ</a:t>
            </a:r>
            <a:r>
              <a:rPr lang="en-US" sz="3300" b="1" dirty="0" smtClean="0">
                <a:solidFill>
                  <a:srgbClr val="C00000"/>
                </a:solidFill>
              </a:rPr>
              <a:t> </a:t>
            </a:r>
            <a:r>
              <a:rPr lang="en-US" sz="3300" b="1" dirty="0" err="1" smtClean="0">
                <a:solidFill>
                  <a:srgbClr val="C00000"/>
                </a:solidFill>
              </a:rPr>
              <a:t>ಅಥವಾ</a:t>
            </a:r>
            <a:r>
              <a:rPr lang="en-US" sz="3300" b="1" dirty="0" smtClean="0">
                <a:solidFill>
                  <a:srgbClr val="C00000"/>
                </a:solidFill>
              </a:rPr>
              <a:t> </a:t>
            </a:r>
            <a:r>
              <a:rPr lang="en-US" sz="3300" b="1" dirty="0" err="1" smtClean="0">
                <a:solidFill>
                  <a:srgbClr val="C00000"/>
                </a:solidFill>
              </a:rPr>
              <a:t>ತುರ್ತು</a:t>
            </a:r>
            <a:r>
              <a:rPr lang="en-US" sz="3300" b="1" dirty="0" smtClean="0">
                <a:solidFill>
                  <a:srgbClr val="C00000"/>
                </a:solidFill>
              </a:rPr>
              <a:t> </a:t>
            </a:r>
            <a:r>
              <a:rPr lang="en-US" sz="3300" b="1" dirty="0" err="1" smtClean="0">
                <a:solidFill>
                  <a:srgbClr val="C00000"/>
                </a:solidFill>
              </a:rPr>
              <a:t>ಸಂದರ್ಭದಲ್ಲಿ</a:t>
            </a:r>
            <a:r>
              <a:rPr lang="en-US" sz="3300" b="1" dirty="0" smtClean="0">
                <a:solidFill>
                  <a:srgbClr val="C00000"/>
                </a:solidFill>
              </a:rPr>
              <a:t> </a:t>
            </a:r>
            <a:r>
              <a:rPr lang="en-US" sz="3300" b="1" dirty="0" err="1" smtClean="0">
                <a:solidFill>
                  <a:srgbClr val="C00000"/>
                </a:solidFill>
              </a:rPr>
              <a:t>ಹಡಗನ್ನು</a:t>
            </a:r>
            <a:r>
              <a:rPr lang="en-US" sz="3300" b="1" dirty="0" smtClean="0">
                <a:solidFill>
                  <a:srgbClr val="C00000"/>
                </a:solidFill>
              </a:rPr>
              <a:t> </a:t>
            </a:r>
            <a:r>
              <a:rPr lang="en-US" sz="3300" b="1" dirty="0" err="1" smtClean="0">
                <a:solidFill>
                  <a:srgbClr val="C00000"/>
                </a:solidFill>
              </a:rPr>
              <a:t>ಹಗುರಗೊಳಿಸುವ</a:t>
            </a:r>
            <a:r>
              <a:rPr lang="en-US" sz="3300" b="1" dirty="0" smtClean="0">
                <a:solidFill>
                  <a:srgbClr val="C00000"/>
                </a:solidFill>
              </a:rPr>
              <a:t> </a:t>
            </a:r>
            <a:r>
              <a:rPr lang="en-US" sz="3300" b="1" dirty="0" err="1" smtClean="0">
                <a:solidFill>
                  <a:srgbClr val="C00000"/>
                </a:solidFill>
              </a:rPr>
              <a:t>ಅಥವಾ</a:t>
            </a:r>
            <a:r>
              <a:rPr lang="en-US" sz="3300" b="1" dirty="0" smtClean="0">
                <a:solidFill>
                  <a:srgbClr val="C00000"/>
                </a:solidFill>
              </a:rPr>
              <a:t> </a:t>
            </a:r>
            <a:r>
              <a:rPr lang="en-US" sz="3300" b="1" dirty="0" err="1" smtClean="0">
                <a:solidFill>
                  <a:srgbClr val="C00000"/>
                </a:solidFill>
              </a:rPr>
              <a:t>ನಿವಾರಿಸುವ</a:t>
            </a:r>
            <a:r>
              <a:rPr lang="en-US" sz="3300" b="1" dirty="0" smtClean="0">
                <a:solidFill>
                  <a:srgbClr val="C00000"/>
                </a:solidFill>
              </a:rPr>
              <a:t> </a:t>
            </a:r>
            <a:r>
              <a:rPr lang="en-US" sz="3300" b="1" dirty="0" err="1" smtClean="0">
                <a:solidFill>
                  <a:srgbClr val="C00000"/>
                </a:solidFill>
              </a:rPr>
              <a:t>ಉದ್ದೇಶದಿಂದ</a:t>
            </a:r>
            <a:r>
              <a:rPr lang="en-US" sz="3300" b="1" dirty="0" smtClean="0">
                <a:solidFill>
                  <a:srgbClr val="C00000"/>
                </a:solidFill>
              </a:rPr>
              <a:t> </a:t>
            </a:r>
            <a:r>
              <a:rPr lang="en-US" sz="3300" b="1" dirty="0" err="1" smtClean="0">
                <a:solidFill>
                  <a:srgbClr val="C00000"/>
                </a:solidFill>
              </a:rPr>
              <a:t>ಜೆಟ್ಟಿಸನಿಂಗ್</a:t>
            </a:r>
            <a:r>
              <a:rPr lang="en-US" sz="3300" b="1" dirty="0" smtClean="0">
                <a:solidFill>
                  <a:srgbClr val="C00000"/>
                </a:solidFill>
              </a:rPr>
              <a:t> </a:t>
            </a:r>
            <a:r>
              <a:rPr lang="en-US" sz="3300" b="1" dirty="0" err="1" smtClean="0">
                <a:solidFill>
                  <a:srgbClr val="C00000"/>
                </a:solidFill>
              </a:rPr>
              <a:t>ಎನ್ನುವುದು</a:t>
            </a:r>
            <a:r>
              <a:rPr lang="en-US" sz="3300" b="1" dirty="0" smtClean="0">
                <a:solidFill>
                  <a:srgbClr val="C00000"/>
                </a:solidFill>
              </a:rPr>
              <a:t> </a:t>
            </a:r>
            <a:r>
              <a:rPr lang="en-US" sz="3300" b="1" dirty="0" err="1" smtClean="0">
                <a:solidFill>
                  <a:srgbClr val="C00000"/>
                </a:solidFill>
              </a:rPr>
              <a:t>ಸ್ವಯಂಪ್ರೇರಿತ</a:t>
            </a:r>
            <a:r>
              <a:rPr lang="en-US" sz="3300" b="1" dirty="0" smtClean="0">
                <a:solidFill>
                  <a:srgbClr val="C00000"/>
                </a:solidFill>
              </a:rPr>
              <a:t> </a:t>
            </a:r>
            <a:r>
              <a:rPr lang="en-US" sz="3300" b="1" dirty="0" err="1" smtClean="0">
                <a:solidFill>
                  <a:srgbClr val="C00000"/>
                </a:solidFill>
              </a:rPr>
              <a:t>ಮತ್ತು</a:t>
            </a:r>
            <a:r>
              <a:rPr lang="en-US" sz="3300" b="1" dirty="0" smtClean="0">
                <a:solidFill>
                  <a:srgbClr val="C00000"/>
                </a:solidFill>
              </a:rPr>
              <a:t> </a:t>
            </a:r>
            <a:r>
              <a:rPr lang="en-US" sz="3300" b="1" dirty="0" err="1" smtClean="0">
                <a:solidFill>
                  <a:srgbClr val="C00000"/>
                </a:solidFill>
              </a:rPr>
              <a:t>ಉದ್ದೇಶಪೂರ್ವಕವಾಗಿ</a:t>
            </a:r>
            <a:r>
              <a:rPr lang="en-US" sz="3300" b="1" dirty="0" smtClean="0">
                <a:solidFill>
                  <a:srgbClr val="C00000"/>
                </a:solidFill>
              </a:rPr>
              <a:t> </a:t>
            </a:r>
            <a:r>
              <a:rPr lang="en-US" sz="3300" b="1" dirty="0" err="1" smtClean="0">
                <a:solidFill>
                  <a:srgbClr val="C00000"/>
                </a:solidFill>
              </a:rPr>
              <a:t>ಸರಕು</a:t>
            </a:r>
            <a:r>
              <a:rPr lang="en-US" sz="3300" b="1" dirty="0" smtClean="0">
                <a:solidFill>
                  <a:srgbClr val="C00000"/>
                </a:solidFill>
              </a:rPr>
              <a:t> </a:t>
            </a:r>
            <a:r>
              <a:rPr lang="en-US" sz="3300" b="1" dirty="0" err="1" smtClean="0">
                <a:solidFill>
                  <a:srgbClr val="C00000"/>
                </a:solidFill>
              </a:rPr>
              <a:t>ಅಥವಾ</a:t>
            </a:r>
            <a:r>
              <a:rPr lang="en-US" sz="3300" b="1" dirty="0" smtClean="0">
                <a:solidFill>
                  <a:srgbClr val="C00000"/>
                </a:solidFill>
              </a:rPr>
              <a:t> </a:t>
            </a:r>
            <a:r>
              <a:rPr lang="en-US" sz="3300" b="1" dirty="0" err="1" smtClean="0">
                <a:solidFill>
                  <a:srgbClr val="C00000"/>
                </a:solidFill>
              </a:rPr>
              <a:t>ಹಡಗಿನ</a:t>
            </a:r>
            <a:r>
              <a:rPr lang="en-US" sz="3300" b="1" dirty="0" smtClean="0">
                <a:solidFill>
                  <a:srgbClr val="C00000"/>
                </a:solidFill>
              </a:rPr>
              <a:t> </a:t>
            </a:r>
            <a:r>
              <a:rPr lang="en-US" sz="3300" b="1" dirty="0" err="1" smtClean="0">
                <a:solidFill>
                  <a:srgbClr val="C00000"/>
                </a:solidFill>
              </a:rPr>
              <a:t>ಸಲಕರಣೆಗಳ</a:t>
            </a:r>
            <a:r>
              <a:rPr lang="en-US" sz="3300" b="1" dirty="0" smtClean="0">
                <a:solidFill>
                  <a:srgbClr val="C00000"/>
                </a:solidFill>
              </a:rPr>
              <a:t> </a:t>
            </a:r>
            <a:r>
              <a:rPr lang="en-US" sz="3300" b="1" dirty="0" err="1" smtClean="0">
                <a:solidFill>
                  <a:srgbClr val="C00000"/>
                </a:solidFill>
              </a:rPr>
              <a:t>ಒಂದು</a:t>
            </a:r>
            <a:r>
              <a:rPr lang="en-US" sz="3300" b="1" dirty="0" smtClean="0">
                <a:solidFill>
                  <a:srgbClr val="C00000"/>
                </a:solidFill>
              </a:rPr>
              <a:t> </a:t>
            </a:r>
            <a:r>
              <a:rPr lang="en-US" sz="3300" b="1" dirty="0" err="1" smtClean="0">
                <a:solidFill>
                  <a:srgbClr val="C00000"/>
                </a:solidFill>
              </a:rPr>
              <a:t>ಭಾಗವನ್ನು</a:t>
            </a:r>
            <a:r>
              <a:rPr lang="en-US" sz="3300" b="1" dirty="0" smtClean="0">
                <a:solidFill>
                  <a:srgbClr val="C00000"/>
                </a:solidFill>
              </a:rPr>
              <a:t> </a:t>
            </a:r>
            <a:r>
              <a:rPr lang="en-US" sz="3300" b="1" dirty="0" err="1" smtClean="0">
                <a:solidFill>
                  <a:srgbClr val="C00000"/>
                </a:solidFill>
              </a:rPr>
              <a:t>ಎಸೆಯುವುದು</a:t>
            </a:r>
            <a:r>
              <a:rPr lang="en-US" sz="3300" b="1" dirty="0" smtClean="0">
                <a:solidFill>
                  <a:srgbClr val="C00000"/>
                </a:solidFill>
              </a:rPr>
              <a:t>.</a:t>
            </a:r>
          </a:p>
          <a:p>
            <a:pPr algn="just" fontAlgn="base"/>
            <a:endParaRPr lang="en-US" sz="3300" b="1" dirty="0" smtClean="0">
              <a:solidFill>
                <a:srgbClr val="C00000"/>
              </a:solidFill>
            </a:endParaRPr>
          </a:p>
          <a:p>
            <a:pPr algn="just">
              <a:buNone/>
            </a:pPr>
            <a:endParaRPr lang="en-US" sz="3300"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dirty="0" smtClean="0"/>
              <a:t>5. </a:t>
            </a:r>
            <a:r>
              <a:rPr lang="en-US" b="1" dirty="0" smtClean="0">
                <a:solidFill>
                  <a:srgbClr val="0070C0"/>
                </a:solidFill>
              </a:rPr>
              <a:t>Barratry</a:t>
            </a:r>
            <a:r>
              <a:rPr lang="en-US" dirty="0" smtClean="0"/>
              <a:t> </a:t>
            </a:r>
            <a:r>
              <a:rPr lang="en-US" b="1" dirty="0" err="1" smtClean="0">
                <a:solidFill>
                  <a:srgbClr val="C00000"/>
                </a:solidFill>
              </a:rPr>
              <a:t>ಬ್ಯಾರೆಟ್ರಿ</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fontAlgn="base"/>
            <a:r>
              <a:rPr lang="en-US" dirty="0" smtClean="0"/>
              <a:t>It refers to every wrongful act willfully committed by the master or crew to the prejudice of the owner without the connivance of the owner.</a:t>
            </a:r>
          </a:p>
          <a:p>
            <a:pPr algn="just" fontAlgn="base"/>
            <a:r>
              <a:rPr lang="en-US" dirty="0" err="1"/>
              <a:t>ಬ್ಯಾರೆಟ್ರಿ</a:t>
            </a:r>
            <a:endParaRPr lang="en-US" b="1" dirty="0"/>
          </a:p>
          <a:p>
            <a:pPr algn="just" fontAlgn="base">
              <a:buNone/>
            </a:pPr>
            <a:r>
              <a:rPr lang="en-US" dirty="0" smtClean="0"/>
              <a:t>   </a:t>
            </a:r>
            <a:r>
              <a:rPr lang="en-US" dirty="0" err="1" smtClean="0"/>
              <a:t>ಇದು</a:t>
            </a:r>
            <a:r>
              <a:rPr lang="en-US" dirty="0" smtClean="0"/>
              <a:t> </a:t>
            </a:r>
            <a:r>
              <a:rPr lang="en-US" dirty="0" err="1"/>
              <a:t>ಮಾಲೀಕರ</a:t>
            </a:r>
            <a:r>
              <a:rPr lang="en-US" dirty="0"/>
              <a:t> </a:t>
            </a:r>
            <a:r>
              <a:rPr lang="en-US" dirty="0" err="1"/>
              <a:t>ಒಪ್ಪಿಗೆಯಿಲ್ಲದೆ</a:t>
            </a:r>
            <a:r>
              <a:rPr lang="en-US" dirty="0"/>
              <a:t> </a:t>
            </a:r>
            <a:r>
              <a:rPr lang="en-US" dirty="0" err="1"/>
              <a:t>ಮಾಲೀಕರ</a:t>
            </a:r>
            <a:r>
              <a:rPr lang="en-US" dirty="0"/>
              <a:t> </a:t>
            </a:r>
            <a:r>
              <a:rPr lang="en-US" dirty="0" err="1"/>
              <a:t>ಪೂರ್ವಾಗ್ರಹಕ್ಕೆ</a:t>
            </a:r>
            <a:r>
              <a:rPr lang="en-US" dirty="0"/>
              <a:t> </a:t>
            </a:r>
            <a:r>
              <a:rPr lang="en-US" dirty="0" err="1"/>
              <a:t>ಮಾಸ್ಟರ್</a:t>
            </a:r>
            <a:r>
              <a:rPr lang="en-US" dirty="0"/>
              <a:t> </a:t>
            </a:r>
            <a:r>
              <a:rPr lang="en-US" dirty="0" err="1"/>
              <a:t>ಅಥವಾ</a:t>
            </a:r>
            <a:r>
              <a:rPr lang="en-US" dirty="0"/>
              <a:t> </a:t>
            </a:r>
            <a:r>
              <a:rPr lang="en-US" dirty="0" err="1"/>
              <a:t>ಸಿಬ್ಬಂದಿ</a:t>
            </a:r>
            <a:r>
              <a:rPr lang="en-US" dirty="0"/>
              <a:t> </a:t>
            </a:r>
            <a:r>
              <a:rPr lang="en-US" dirty="0" err="1"/>
              <a:t>ಉದ್ದೇಶಪೂರ್ವಕವಾಗಿ</a:t>
            </a:r>
            <a:r>
              <a:rPr lang="en-US" dirty="0"/>
              <a:t> </a:t>
            </a:r>
            <a:r>
              <a:rPr lang="en-US" dirty="0" err="1"/>
              <a:t>ಮಾಡಿದ</a:t>
            </a:r>
            <a:r>
              <a:rPr lang="en-US" dirty="0"/>
              <a:t> </a:t>
            </a:r>
            <a:r>
              <a:rPr lang="en-US" dirty="0" err="1"/>
              <a:t>ಪ್ರತಿಯೊಂದು</a:t>
            </a:r>
            <a:r>
              <a:rPr lang="en-US" dirty="0"/>
              <a:t> </a:t>
            </a:r>
            <a:r>
              <a:rPr lang="en-US" dirty="0" err="1"/>
              <a:t>ತಪ್ಪು</a:t>
            </a:r>
            <a:r>
              <a:rPr lang="en-US" dirty="0"/>
              <a:t> </a:t>
            </a:r>
            <a:r>
              <a:rPr lang="en-US" dirty="0" err="1"/>
              <a:t>ಕೃತ್ಯವನ್ನು</a:t>
            </a:r>
            <a:r>
              <a:rPr lang="en-US" dirty="0"/>
              <a:t> </a:t>
            </a:r>
            <a:r>
              <a:rPr lang="en-US" dirty="0" err="1"/>
              <a:t>ಸೂಚಿಸುತ್ತದೆ</a:t>
            </a:r>
            <a:r>
              <a:rPr lang="en-US" dirty="0" smtClean="0"/>
              <a:t>.</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6. Pirates, Rovers, Thieves</a:t>
            </a:r>
            <a:br>
              <a:rPr lang="en-US" dirty="0" smtClean="0"/>
            </a:br>
            <a:r>
              <a:rPr lang="en-US" dirty="0"/>
              <a:t> </a:t>
            </a:r>
            <a:r>
              <a:rPr lang="en-US" dirty="0" err="1">
                <a:solidFill>
                  <a:srgbClr val="C00000"/>
                </a:solidFill>
              </a:rPr>
              <a:t>ಕಡಲ್ಗಳ್ಳರು</a:t>
            </a:r>
            <a:r>
              <a:rPr lang="en-US" dirty="0"/>
              <a:t>, </a:t>
            </a:r>
            <a:r>
              <a:rPr lang="en-US" dirty="0" err="1">
                <a:solidFill>
                  <a:srgbClr val="C00000"/>
                </a:solidFill>
              </a:rPr>
              <a:t>ರೋವರ್ಸ್</a:t>
            </a:r>
            <a:r>
              <a:rPr lang="en-US" dirty="0"/>
              <a:t>, </a:t>
            </a:r>
            <a:r>
              <a:rPr lang="en-US" dirty="0" err="1">
                <a:solidFill>
                  <a:srgbClr val="C00000"/>
                </a:solidFill>
              </a:rPr>
              <a:t>ಕಳ್ಳರು</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fontAlgn="base">
              <a:buNone/>
            </a:pPr>
            <a:endParaRPr lang="en-US" dirty="0"/>
          </a:p>
          <a:p>
            <a:pPr fontAlgn="base"/>
            <a:r>
              <a:rPr lang="en-US" dirty="0" smtClean="0"/>
              <a:t>(it </a:t>
            </a:r>
            <a:r>
              <a:rPr lang="en-US" dirty="0"/>
              <a:t>means sea robbers but it includes passengers of the ship who rise in revolt or those who attack the ship from the shore), rovers (wanderers and pirates on the high seas), and thieves (robbers using force for violence and not clandestine thieves or pilferers or pickpockets from among the passengers or crew) were very common</a:t>
            </a:r>
            <a:r>
              <a:rPr lang="en-US" dirty="0" smtClean="0"/>
              <a:t>.</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Pirates, Rovers, Thieves</a:t>
            </a:r>
            <a:br>
              <a:rPr lang="en-US" dirty="0" smtClean="0"/>
            </a:br>
            <a:r>
              <a:rPr lang="en-US" dirty="0" smtClean="0"/>
              <a:t> </a:t>
            </a:r>
            <a:r>
              <a:rPr lang="en-US" dirty="0" err="1" smtClean="0">
                <a:solidFill>
                  <a:srgbClr val="C00000"/>
                </a:solidFill>
              </a:rPr>
              <a:t>ಕಡಲ್ಗಳ್ಳರು</a:t>
            </a:r>
            <a:r>
              <a:rPr lang="en-US" dirty="0" smtClean="0"/>
              <a:t>, </a:t>
            </a:r>
            <a:r>
              <a:rPr lang="en-US" dirty="0" err="1" smtClean="0">
                <a:solidFill>
                  <a:srgbClr val="C00000"/>
                </a:solidFill>
              </a:rPr>
              <a:t>ರೋವರ್ಸ್</a:t>
            </a:r>
            <a:r>
              <a:rPr lang="en-US" dirty="0" smtClean="0"/>
              <a:t>, </a:t>
            </a:r>
            <a:r>
              <a:rPr lang="en-US" dirty="0" err="1" smtClean="0">
                <a:solidFill>
                  <a:srgbClr val="C00000"/>
                </a:solidFill>
              </a:rPr>
              <a:t>ಕಳ್ಳರು</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ಇದರರ್ಥ</a:t>
            </a:r>
            <a:r>
              <a:rPr lang="en-US" dirty="0" smtClean="0"/>
              <a:t> </a:t>
            </a:r>
            <a:r>
              <a:rPr lang="en-US" dirty="0" err="1" smtClean="0"/>
              <a:t>ಸಮುದ್ರ</a:t>
            </a:r>
            <a:r>
              <a:rPr lang="en-US" dirty="0" smtClean="0"/>
              <a:t> </a:t>
            </a:r>
            <a:r>
              <a:rPr lang="en-US" dirty="0" err="1" smtClean="0"/>
              <a:t>ದರೋಡೆಕೋರರು</a:t>
            </a:r>
            <a:r>
              <a:rPr lang="en-US" dirty="0" smtClean="0"/>
              <a:t> </a:t>
            </a:r>
            <a:r>
              <a:rPr lang="en-US" dirty="0" err="1" smtClean="0"/>
              <a:t>ಆದರೆ</a:t>
            </a:r>
            <a:r>
              <a:rPr lang="en-US" dirty="0" smtClean="0"/>
              <a:t> </a:t>
            </a:r>
            <a:r>
              <a:rPr lang="en-US" dirty="0" err="1" smtClean="0"/>
              <a:t>ಇದರಲ್ಲಿ</a:t>
            </a:r>
            <a:r>
              <a:rPr lang="en-US" dirty="0" smtClean="0"/>
              <a:t> </a:t>
            </a:r>
            <a:r>
              <a:rPr lang="en-US" dirty="0" err="1" smtClean="0"/>
              <a:t>ದಂಗೆಯಲ್ಲಿ</a:t>
            </a:r>
            <a:r>
              <a:rPr lang="en-US" dirty="0" smtClean="0"/>
              <a:t> </a:t>
            </a:r>
            <a:r>
              <a:rPr lang="en-US" dirty="0" err="1" smtClean="0"/>
              <a:t>ಏರುವ</a:t>
            </a:r>
            <a:r>
              <a:rPr lang="en-US" dirty="0" smtClean="0"/>
              <a:t> </a:t>
            </a:r>
            <a:r>
              <a:rPr lang="en-US" dirty="0" err="1" smtClean="0"/>
              <a:t>ಹಡಗಿನ</a:t>
            </a:r>
            <a:r>
              <a:rPr lang="en-US" dirty="0" smtClean="0"/>
              <a:t> </a:t>
            </a:r>
            <a:r>
              <a:rPr lang="en-US" dirty="0" err="1" smtClean="0"/>
              <a:t>ಪ್ರಯಾಣಿಕರು</a:t>
            </a:r>
            <a:r>
              <a:rPr lang="en-US" dirty="0" smtClean="0"/>
              <a:t> </a:t>
            </a:r>
            <a:r>
              <a:rPr lang="en-US" dirty="0" err="1" smtClean="0"/>
              <a:t>ಅಥವಾ</a:t>
            </a:r>
            <a:r>
              <a:rPr lang="en-US" dirty="0" smtClean="0"/>
              <a:t> </a:t>
            </a:r>
            <a:r>
              <a:rPr lang="en-US" dirty="0" err="1" smtClean="0"/>
              <a:t>ದಡದಿಂದ</a:t>
            </a:r>
            <a:r>
              <a:rPr lang="en-US" dirty="0" smtClean="0"/>
              <a:t> </a:t>
            </a:r>
            <a:r>
              <a:rPr lang="en-US" dirty="0" err="1" smtClean="0"/>
              <a:t>ಹಡಗಿನ</a:t>
            </a:r>
            <a:r>
              <a:rPr lang="en-US" dirty="0" smtClean="0"/>
              <a:t> </a:t>
            </a:r>
            <a:r>
              <a:rPr lang="en-US" dirty="0" err="1" smtClean="0"/>
              <a:t>ಮೇಲೆ</a:t>
            </a:r>
            <a:r>
              <a:rPr lang="en-US" dirty="0" smtClean="0"/>
              <a:t> </a:t>
            </a:r>
            <a:r>
              <a:rPr lang="en-US" dirty="0" err="1" smtClean="0"/>
              <a:t>ದಾಳಿ</a:t>
            </a:r>
            <a:r>
              <a:rPr lang="en-US" dirty="0" smtClean="0"/>
              <a:t> </a:t>
            </a:r>
            <a:r>
              <a:rPr lang="en-US" dirty="0" err="1" smtClean="0"/>
              <a:t>ಮಾಡುವವರು</a:t>
            </a:r>
            <a:r>
              <a:rPr lang="en-US" dirty="0" smtClean="0"/>
              <a:t>), </a:t>
            </a:r>
            <a:r>
              <a:rPr lang="en-US" dirty="0" err="1" smtClean="0"/>
              <a:t>ರೋವರ್ಸ್</a:t>
            </a:r>
            <a:r>
              <a:rPr lang="en-US" dirty="0" smtClean="0"/>
              <a:t> (</a:t>
            </a:r>
            <a:r>
              <a:rPr lang="en-US" dirty="0" err="1" smtClean="0"/>
              <a:t>ಎತ್ತರದ</a:t>
            </a:r>
            <a:r>
              <a:rPr lang="en-US" dirty="0" smtClean="0"/>
              <a:t> </a:t>
            </a:r>
            <a:r>
              <a:rPr lang="en-US" dirty="0" err="1" smtClean="0"/>
              <a:t>ಸಮುದ್ರಗಳಲ್ಲಿ</a:t>
            </a:r>
            <a:r>
              <a:rPr lang="en-US" dirty="0" smtClean="0"/>
              <a:t> </a:t>
            </a:r>
            <a:r>
              <a:rPr lang="en-US" dirty="0" err="1" smtClean="0"/>
              <a:t>ಅಲೆದಾಡುವವರು</a:t>
            </a:r>
            <a:r>
              <a:rPr lang="en-US" dirty="0" smtClean="0"/>
              <a:t> </a:t>
            </a:r>
            <a:r>
              <a:rPr lang="en-US" dirty="0" err="1" smtClean="0"/>
              <a:t>ಮತ್ತು</a:t>
            </a:r>
            <a:r>
              <a:rPr lang="en-US" dirty="0" smtClean="0"/>
              <a:t> </a:t>
            </a:r>
            <a:r>
              <a:rPr lang="en-US" dirty="0" err="1" smtClean="0"/>
              <a:t>ಕಡಲ್ಗಳ್ಳರು</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Warranties</a:t>
            </a:r>
            <a:endParaRPr lang="en-US" dirty="0"/>
          </a:p>
        </p:txBody>
      </p:sp>
      <p:sp>
        <p:nvSpPr>
          <p:cNvPr id="3" name="Content Placeholder 2"/>
          <p:cNvSpPr>
            <a:spLocks noGrp="1"/>
          </p:cNvSpPr>
          <p:nvPr>
            <p:ph idx="1"/>
          </p:nvPr>
        </p:nvSpPr>
        <p:spPr/>
        <p:txBody>
          <a:bodyPr/>
          <a:lstStyle/>
          <a:p>
            <a:pPr>
              <a:buNone/>
            </a:pPr>
            <a:r>
              <a:rPr lang="en-US" dirty="0" smtClean="0"/>
              <a:t>1. Express warranties</a:t>
            </a:r>
          </a:p>
          <a:p>
            <a:r>
              <a:rPr lang="en-US" dirty="0" smtClean="0"/>
              <a:t>These are mentioned on the face of the policy. </a:t>
            </a:r>
          </a:p>
          <a:p>
            <a:pPr>
              <a:buNone/>
            </a:pPr>
            <a:r>
              <a:rPr lang="en-US" dirty="0" smtClean="0"/>
              <a:t>   Conditions relating to voyage, cargo, route, destination are clearly expressed and written</a:t>
            </a:r>
          </a:p>
          <a:p>
            <a:pPr>
              <a:buNone/>
            </a:pPr>
            <a:r>
              <a:rPr lang="en-US" dirty="0" smtClean="0"/>
              <a:t>2. Implied warranties</a:t>
            </a:r>
          </a:p>
          <a:p>
            <a:pPr>
              <a:buNone/>
            </a:pPr>
            <a:r>
              <a:rPr lang="en-US" dirty="0" smtClean="0"/>
              <a:t>   These are not expressed but presumed to be present in contracts. Not written in policy.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Implied Warranty : This warranty is embodied in the Marine Insurance contract itself.</a:t>
            </a:r>
          </a:p>
          <a:p>
            <a:endParaRPr lang="en-US" dirty="0" smtClean="0"/>
          </a:p>
          <a:p>
            <a:r>
              <a:rPr lang="kn-IN" b="1" dirty="0" smtClean="0"/>
              <a:t>ಸೂಚಿಸಲಾದ ಖಾತರಿ</a:t>
            </a:r>
            <a:r>
              <a:rPr lang="kn-IN" dirty="0" smtClean="0"/>
              <a:t> : ಈ ಖಾತರಿ ಸಾಗರ ವಿಮಾ ಒಪ್ಪಂದದಲ್ಲಿಯೇ ಸಾಕಾರಗೊಂಡಿದೆ. ಈ ಖಾತರಿಯ ನಿರ್ದಿಷ್ಟ ಉಲ್ಲೇಖ ಅಗತ್ಯವಿಲ್ಲ. ಸೂಚಿಸಲಾದ ಖಾತರಿ ಮೂರು ವಿಧವಾಗಿದೆ.</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fontAlgn="base">
              <a:buNone/>
            </a:pPr>
            <a:r>
              <a:rPr lang="en-US" dirty="0" smtClean="0"/>
              <a:t>(a)</a:t>
            </a:r>
            <a:r>
              <a:rPr lang="en-US" dirty="0" smtClean="0">
                <a:solidFill>
                  <a:srgbClr val="FF0000"/>
                </a:solidFill>
              </a:rPr>
              <a:t> Sea Worthiness</a:t>
            </a:r>
            <a:r>
              <a:rPr lang="en-US" dirty="0" smtClean="0"/>
              <a:t> : Seaworthiness means that the ship is for a sea voyage.</a:t>
            </a:r>
          </a:p>
          <a:p>
            <a:pPr>
              <a:buNone/>
            </a:pPr>
            <a:r>
              <a:rPr lang="kn-IN" b="1" dirty="0" smtClean="0"/>
              <a:t>(ಎ) ಸಮುದ್ರ ಯೋಗ್ಯತೆಯ ಬಗ್ಗೆ ಖಾತರಿ</a:t>
            </a:r>
            <a:r>
              <a:rPr lang="kn-IN" dirty="0" smtClean="0"/>
              <a:t> : </a:t>
            </a:r>
            <a:r>
              <a:rPr lang="kn-IN" b="1" dirty="0" smtClean="0"/>
              <a:t>ಸಮುದ್ರತೀರತೆ</a:t>
            </a:r>
            <a:r>
              <a:rPr lang="kn-IN" dirty="0" smtClean="0"/>
              <a:t> ಎಂದರೆ ಹಡಗು ಸಮುದ್ರಯಾನಕ್ಕಾಗಿ. ವಿಮಾದಾರನು ಹಡಗಿನ ಸಮುದ್ರತೀರತೆಯ ಬಗ್ಗೆ ವಿಚಾರಿಸಬೇಕಾಗಿಲ್ಲ. ಸಮುದ್ರಯಾನಕ್ಕಾಗಿ ಹಡಗು ಪ್ರಾರಂಭವಾದಾಗ, ಅದು ಹಡಗಿನ ಮಾಲೀಕರ ಕರ್ತವ್ಯವಾಗಿದೆ:</a:t>
            </a:r>
          </a:p>
          <a:p>
            <a:r>
              <a:rPr lang="kn-IN" dirty="0" smtClean="0"/>
              <a:t>ಅವನು ಹಡಗನ್ನು ಪರೀಕ್ಷಿಸಬೇಕು ಮತ್ತು ಪರೀಕ್ಷಿಸಬೇಕು;</a:t>
            </a:r>
          </a:p>
          <a:p>
            <a:r>
              <a:rPr lang="kn-IN" dirty="0" smtClean="0"/>
              <a:t>ಹಡಗು ಸಮುದ್ರಯಾನಕ್ಕೆ ಸೂಕ್ತವಾಗಿದೆ ಎಂದು ಅವನು ನೋಡಬೇಕು, ಮತ್ತು</a:t>
            </a:r>
          </a:p>
          <a:p>
            <a:r>
              <a:rPr lang="kn-IN" dirty="0" smtClean="0"/>
              <a:t>ಅಗತ್ಯ ಇಂಧನ ಮತ್ತು ವಸ್ತುಗಳನ್ನು ತೆಗೆದುಕೊಳ್ಳಲಾಗಿದೆಯೆ ಎಂದು ಖಚಿತಪಡಿಸಿಕೊಳ್ಳಬೇಕು.</a:t>
            </a:r>
          </a:p>
          <a:p>
            <a:r>
              <a:rPr lang="kn-IN" dirty="0" smtClean="0"/>
              <a:t>ಹಡಗಿಗೆ ಯಾವುದೇ ದುರಸ್ತಿ ಅಗತ್ಯವಿಲ್ಲ ಎಂದು ಖಚಿತಪಡಿಸಿಕೊಳ್ಳಬೇಕು;</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n-IN" dirty="0" smtClean="0"/>
              <a:t>ಹಡಗಿನ ಎಲ್ಲಾ ಭಾಗಗಳು ಸರಿಯಾದ ಕ್ರಮದಲ್ಲಿವೆ ಎಂದು ಖಚಿತಪಡಿಸಿಕೊಳ್ಳಬೇಕು;</a:t>
            </a:r>
          </a:p>
          <a:p>
            <a:r>
              <a:rPr lang="kn-IN" dirty="0" smtClean="0"/>
              <a:t>ಹಡಗಿನ ನಾಯಕನಿಗೆ ಸರಿಯಾದ ಮಾರ್ಗದರ್ಶನ ನೀಡಲಾಗಿದೆ; ಮತ್ತು</a:t>
            </a:r>
          </a:p>
          <a:p>
            <a:r>
              <a:rPr lang="kn-IN" dirty="0" smtClean="0"/>
              <a:t>ಸಮುದ್ರಯಾನ ಇತ್ಯಾದಿಗಳಿಗೆ ಪ್ರಾರಂಭಿಸಲು ಹಡಗಿಗೆ ಕಾನೂನುಬದ್ಧ ಹಕ್ಕಿದೆ ಎಂದು ನೋಡ</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sz="5400" b="1" dirty="0"/>
          </a:p>
        </p:txBody>
      </p:sp>
      <p:sp>
        <p:nvSpPr>
          <p:cNvPr id="3" name="Content Placeholder 2"/>
          <p:cNvSpPr>
            <a:spLocks noGrp="1"/>
          </p:cNvSpPr>
          <p:nvPr>
            <p:ph idx="1"/>
          </p:nvPr>
        </p:nvSpPr>
        <p:spPr>
          <a:xfrm>
            <a:off x="457200" y="990600"/>
            <a:ext cx="8229600" cy="5135563"/>
          </a:xfrm>
        </p:spPr>
        <p:txBody>
          <a:bodyPr>
            <a:noAutofit/>
          </a:bodyPr>
          <a:lstStyle/>
          <a:p>
            <a:r>
              <a:rPr lang="en-US" sz="2800" b="1" dirty="0" smtClean="0"/>
              <a:t>legality of the Voyage –  all legal formalities have been complied with about the Venture</a:t>
            </a:r>
          </a:p>
          <a:p>
            <a:r>
              <a:rPr lang="kn-IN" sz="2800" b="1" dirty="0" smtClean="0"/>
              <a:t>ಕಾನೂನುಬದ್ಧತೆಯ ಬಗ್ಗೆ : ಎರಡನೆಯ ಸೂಚ್ಯ ಖಾತರಿ ಸಾಹಸೋದ್ಯಮದ ಕಾನೂನುಬದ್ಧತೆಯ ಬಗ್ಗೆ. 'ವೆಂಚರ್‌ನ ಕಾನೂನುಬದ್ಧತೆಯ ಬಗ್ಗೆ ಎಂದರೆ ಎಲ್ಲಾ ಕಾನೂನು ವಿಧಿವಿಧಾನಗಳನ್ನು ವೆಂಚರ್ ಉದಾ</a:t>
            </a:r>
          </a:p>
          <a:p>
            <a:r>
              <a:rPr lang="kn-IN" sz="2800" b="1" dirty="0" smtClean="0"/>
              <a:t>ಸಮುದ್ರಯಾನದ ವಸ್ತು ಕಾನೂನುಬದ್ಧವಾಗಿದೆ;</a:t>
            </a:r>
          </a:p>
          <a:p>
            <a:r>
              <a:rPr lang="kn-IN" sz="2800" b="1" dirty="0" smtClean="0"/>
              <a:t>ಸರಕುಗಳನ್ನು ಕಾನೂನುಬದ್ಧ ಹಕ್ಕಿನಡಿಯಲ್ಲಿ ಸಾಗಿಸಲಾಗುತ್ತಿದೆ:</a:t>
            </a:r>
          </a:p>
          <a:p>
            <a:r>
              <a:rPr lang="kn-IN" sz="2800" b="1" dirty="0" smtClean="0"/>
              <a:t>ಹಡಗಿನಲ್ಲಿ ಸಾಗಿಸುವ ಸರಕುಗಳು ಸರ್ಕಾರವಲ್ಲ.</a:t>
            </a:r>
          </a:p>
          <a:p>
            <a:r>
              <a:rPr lang="kn-IN" sz="2800" b="1" dirty="0" smtClean="0"/>
              <a:t>ಸರಕು ಶತ್ರು ದೇಶಕ್ಕೆ ಸಂಬಂಧಿಸಿಲ್ಲ</a:t>
            </a:r>
          </a:p>
          <a:p>
            <a:r>
              <a:rPr lang="kn-IN" sz="2800" b="1" dirty="0" smtClean="0"/>
              <a:t>ಸರಕುಗಳು ಕಳ್ಳಸಾಗಣೆಗೆ ಸಂಬಂಧಿಸಿಲ್ಲ;</a:t>
            </a:r>
          </a:p>
          <a:p>
            <a:r>
              <a:rPr lang="kn-IN" sz="2800" b="1" dirty="0" smtClean="0"/>
              <a:t>ಸರಕು ಸಾಗಿಸುವ ಬಗ್ಗೆ ಸರಿಯಾದ ಪರವಾನಗಿ ಪಡೆಯಲಾಗಿದೆ.</a:t>
            </a:r>
          </a:p>
          <a:p>
            <a:r>
              <a:rPr lang="kn-IN" sz="2800" b="1" dirty="0" smtClean="0"/>
              <a:t>ಎಲ್ಲಾ ಕಸ್ಟಮ್ಸ್ ಸುಂಕ,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70C0"/>
                </a:solidFill>
              </a:rPr>
              <a:t>Meaning of Marine Insurance</a:t>
            </a:r>
            <a:r>
              <a:rPr lang="kn-IN" sz="4000" dirty="0" smtClean="0"/>
              <a:t> </a:t>
            </a:r>
            <a:r>
              <a:rPr lang="kn-IN" sz="4000" b="1" dirty="0" smtClean="0">
                <a:solidFill>
                  <a:srgbClr val="C00000"/>
                </a:solidFill>
              </a:rPr>
              <a:t>ಸಾಗರ ವಿಮೆ</a:t>
            </a:r>
            <a:endParaRPr lang="en-US" sz="4000" b="1" dirty="0">
              <a:solidFill>
                <a:srgbClr val="C00000"/>
              </a:solidFill>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r>
              <a:rPr lang="en-US" b="1" dirty="0">
                <a:solidFill>
                  <a:srgbClr val="0070C0"/>
                </a:solidFill>
              </a:rPr>
              <a:t>Marine Insurance is a type of insurance that covers cargo losses or damage caused to ships, cargo </a:t>
            </a:r>
            <a:r>
              <a:rPr lang="en-US" b="1" dirty="0" smtClean="0">
                <a:solidFill>
                  <a:srgbClr val="0070C0"/>
                </a:solidFill>
              </a:rPr>
              <a:t>vessels etc in which the goods are transported from one point of origin to another. </a:t>
            </a:r>
          </a:p>
          <a:p>
            <a:pPr algn="just"/>
            <a:endParaRPr lang="en-US" b="1" dirty="0">
              <a:solidFill>
                <a:srgbClr val="0070C0"/>
              </a:solidFill>
            </a:endParaRPr>
          </a:p>
          <a:p>
            <a:pPr algn="just" fontAlgn="base"/>
            <a:r>
              <a:rPr lang="kn-IN" b="1" dirty="0">
                <a:solidFill>
                  <a:srgbClr val="C00000"/>
                </a:solidFill>
              </a:rPr>
              <a:t>ಸಾಗರ ವಿಮೆ ಹಡಗುಗಳು, ಸರಕು, ಟರ್ಮಿನಲ್‌ಗಳು, ಸಾಗಣೆಗಳು ಅಥವಾ ವರ್ಗಾವಣೆಗೆ ಸಂಬಂಧಿಸಿದ ಯಾವುದೇ ಹಾನಿ ಅಥವಾ ನಷ್ಟಕ್ಕೆ ವ್ಯಾಪ್ತಿಯನ್ನು ನೀಡುತ್ತದೆ. ಸರಳವಾಗಿ ಹೇಳುವುದಾದರೆ, ಸಮುದ್ರ ವಿಮಾ ಪಾಲಿಸಿಯು ದೋಣಿ ಅಥವಾ ವಾಟರ್‌ಕ್ರಾಫ್ಟ್‌ನ ಸುತ್ತಮುತ್ತಲಿನ ಯಾವುದೇ ನಷ್ಟ ಅಥವಾ ಹಾನಿಯ</a:t>
            </a:r>
            <a:endParaRPr lang="en-US" b="1"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buNone/>
            </a:pPr>
            <a:r>
              <a:rPr lang="en-US" dirty="0" smtClean="0"/>
              <a:t>(c) Warranties Regarding Non-deviation: The third warranty is regarding non-deviation from the right path.</a:t>
            </a:r>
          </a:p>
          <a:p>
            <a:pPr>
              <a:buNone/>
            </a:pPr>
            <a:r>
              <a:rPr lang="kn-IN" b="1" dirty="0" smtClean="0"/>
              <a:t> ವಿಚಲನವಲ್ಲದ ಬಗ್ಗೆ ಖಾತರಿಗಳು</a:t>
            </a:r>
            <a:r>
              <a:rPr lang="kn-IN" dirty="0" smtClean="0"/>
              <a:t> : ಮೂರನೇ ಖಾತರಿ ಸರಿಯಾದ ಮಾರ್ಗದಿಂದ ವಿಚಲನಗೊಳ್ಳದ ಬಗ್ಗೆ.</a:t>
            </a:r>
          </a:p>
          <a:p>
            <a:r>
              <a:rPr lang="kn-IN" dirty="0" smtClean="0"/>
              <a:t>ಸಾಮಾನ್ಯ ಪರಿಸ್ಥಿತಿಗಳಲ್ಲಿ, ವಿಮಾದಾರನು ಸಾಮಾನ್ಯ ಮಾರ್ಗವನ್ನು ಅನುಸರಿಸುತ್ತಾನೆ ಎಂದು ವಿಮಾದಾರನು ಭಾವಿಸುತ್ತಾನೆ. ಅವನು ಸರಿಯಾದ ಮಾರ್ಗದಿಂದ ವಿಮುಖನಾಗುವುದಿಲ್ಲ. ಯಾವುದೇ ಹಡಗು ಸಾಮಾನ್ಯ ಹಾದಿಯನ್ನು ಬಿಟ್ಟರೆ, ಅದನ್ನು ಸರಿಯಾದ ಮಾರ್ಗದಿಂದ ವಿಚಲನ ಎಂದು ಹೇಳಲಾಗುತ್ತದೆ.</a:t>
            </a: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smtClean="0"/>
              <a:t>The following are the exceptions </a:t>
            </a:r>
            <a:br>
              <a:rPr lang="en-US" b="1" dirty="0" smtClean="0"/>
            </a:br>
            <a:r>
              <a:rPr lang="en-US" b="1" dirty="0" smtClean="0"/>
              <a:t/>
            </a:r>
            <a:br>
              <a:rPr lang="en-US" b="1" dirty="0" smtClean="0"/>
            </a:br>
            <a:endParaRPr lang="en-US" b="1"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buNone/>
            </a:pPr>
            <a:r>
              <a:rPr lang="kn-IN" b="1" dirty="0" smtClean="0"/>
              <a:t>ಕೆಳಗಿನವುಗಳು ಇದಕ್ಕೆ ಹೊರತಾಗಿವೆ ಮತ್ತು ಸೂಚಿಸಲಾದ ಖಾತರಿ ಅನ್ವಯಿಸುವುದಿಲ್ಲ.</a:t>
            </a:r>
          </a:p>
          <a:p>
            <a:r>
              <a:rPr lang="kn-IN" b="1" dirty="0" smtClean="0"/>
              <a:t>ವಿಮಾದಾರನು ವಿಚಲನದ ಹಕ್ಕನ್ನು ಪಡೆದಾಗ;</a:t>
            </a:r>
          </a:p>
          <a:p>
            <a:r>
              <a:rPr lang="kn-IN" b="1" dirty="0" smtClean="0"/>
              <a:t>ನೈಸರ್ಗಿಕ ವಿಪತ್ತುಗಳ ಕಾರಣಕ್ಕಾಗಿ ಮಾರ್ಗವನ್ನು ಬದಲಾಯಿಸುವುದು ಅತ್ಯಗತ್ಯವಾದಾಗ. ಬಿರುಗಾಳಿಗಳು, ಕೆಟ್ಟ ಹವಾಮಾನ. ಅಂತಹ ಪರಿಸ್ಥಿತಿಗಳಲ್ಲಿ, ಹಡಗು ನಿಯಂತ್ರಣಕ್ಕೆ ಬರುವುದಿಲ್ಲ.</a:t>
            </a:r>
          </a:p>
          <a:p>
            <a:r>
              <a:rPr lang="kn-IN" b="1" dirty="0" smtClean="0"/>
              <a:t>ವಿಚಲನ ಸ್ಥಿತಿ ಇದ್ದಾಗ ಅಂದರೆ ಹಡಗನ್ನು ಸಮುದ್ರವಾಗಿ ಮಾಡಲು.</a:t>
            </a:r>
          </a:p>
          <a:p>
            <a:r>
              <a:rPr lang="kn-IN" b="1" dirty="0" smtClean="0"/>
              <a:t>ಸಮುದ್ರ ಡಕಾಯಿಟ್‌ಗಳಿಂದ ಹಡಗನ್ನು ಉಳಿಸಲು ವಿಚಲನ ಅಗತ್ಯವಾದಾಗ.</a:t>
            </a:r>
          </a:p>
          <a:p>
            <a:r>
              <a:rPr lang="kn-IN" b="1" dirty="0" smtClean="0"/>
              <a:t>ಪ್ರಯಾಣಿಕರ ಪ್ರಾಣ ಉಳಿಸಲು ವಿಚಲನಗೊಳ್ಳಲು ಅಗತ್ಯವಾದಾಗ.</a:t>
            </a:r>
          </a:p>
          <a:p>
            <a:r>
              <a:rPr lang="kn-IN" b="1" dirty="0" smtClean="0"/>
              <a:t>ಮತ್ತೊಂದು ಹಡಗಿನ ಪ್ರಯಾಣಿಕರ ಪ್ರಾಣವನ್ನು ಕಾಪಾಡುವ ಸಲುವಾಗಿ ವಿಚಲನಗೊಳ್ಳಲು ಅಗತ್ಯವಾದಾಗ.</a:t>
            </a:r>
          </a:p>
          <a:p>
            <a:r>
              <a:rPr lang="kn-IN" b="1" dirty="0" smtClean="0"/>
              <a:t>ಹಡಗಿನಲ್ಲಿನ ಸರಕುಗಳನ್ನು ಕಾಪಾಡುವ ಸಲುವಾಗಿ ವಿಚಲನಗೊಳ್ಳಲು ಅಗತ್ಯವಾದಾಗ.</a:t>
            </a:r>
          </a:p>
          <a:p>
            <a:r>
              <a:rPr lang="kn-IN" b="1" dirty="0" smtClean="0"/>
              <a:t>ಹಡಗಿನಲ್ಲಿರುವ ಯಾವುದೇ ರೋಗಿಗೆ ತಕ್ಷಣದ ವೈದ್ಯಕೀಯ ಸೌಲಭ್ಯಗಳನ್ನು ಪಡೆಯಲು ವಿಪಥಗೊಳ್ಳಲು ಅಗತ್ಯವಾದಾಗ.</a:t>
            </a:r>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Marine losses</a:t>
            </a:r>
            <a:br>
              <a:rPr lang="en-US" dirty="0" smtClean="0"/>
            </a:br>
            <a:r>
              <a:rPr lang="kn-IN" sz="3100" b="1" dirty="0" smtClean="0"/>
              <a:t>ಸಮುದ್ರ ನಷ್ಟಗಳ ಪ್ರಕಾರಗಳನ್ನು ಎರಡು ರೂಪಗಳಾಗಿ ವಿಂಗಡಿಸಲಾಗಿದೆ - ಒಟ್ಟು ನಷ್ಟಗಳು ಮತ್ತು ಭಾಗಶಃ ನಷ್ಟಗಳು.</a:t>
            </a:r>
            <a:endParaRPr lang="en-US" sz="3100" b="1" dirty="0"/>
          </a:p>
        </p:txBody>
      </p:sp>
      <p:sp>
        <p:nvSpPr>
          <p:cNvPr id="3" name="Content Placeholder 2"/>
          <p:cNvSpPr>
            <a:spLocks noGrp="1"/>
          </p:cNvSpPr>
          <p:nvPr>
            <p:ph idx="1"/>
          </p:nvPr>
        </p:nvSpPr>
        <p:spPr>
          <a:xfrm>
            <a:off x="228600" y="1600200"/>
            <a:ext cx="8610600" cy="4953000"/>
          </a:xfrm>
        </p:spPr>
        <p:txBody>
          <a:bodyPr>
            <a:normAutofit fontScale="92500" lnSpcReduction="10000"/>
          </a:bodyPr>
          <a:lstStyle/>
          <a:p>
            <a:pPr marL="514350" indent="-514350">
              <a:buAutoNum type="arabicPeriod"/>
            </a:pPr>
            <a:r>
              <a:rPr lang="en-US" b="1" dirty="0" smtClean="0">
                <a:solidFill>
                  <a:srgbClr val="0070C0"/>
                </a:solidFill>
              </a:rPr>
              <a:t>Total</a:t>
            </a:r>
            <a:r>
              <a:rPr lang="en-US" dirty="0" smtClean="0">
                <a:solidFill>
                  <a:srgbClr val="0070C0"/>
                </a:solidFill>
              </a:rPr>
              <a:t> </a:t>
            </a:r>
            <a:r>
              <a:rPr lang="en-US" b="1" dirty="0" smtClean="0">
                <a:solidFill>
                  <a:srgbClr val="0070C0"/>
                </a:solidFill>
              </a:rPr>
              <a:t>loss</a:t>
            </a:r>
            <a:r>
              <a:rPr lang="en-US" dirty="0" smtClean="0">
                <a:solidFill>
                  <a:srgbClr val="0070C0"/>
                </a:solidFill>
              </a:rPr>
              <a:t> </a:t>
            </a:r>
            <a:r>
              <a:rPr lang="kn-IN" b="1" dirty="0" smtClean="0">
                <a:solidFill>
                  <a:srgbClr val="C00000"/>
                </a:solidFill>
              </a:rPr>
              <a:t>ಒಟ್ಟು ನಷ್ಟ</a:t>
            </a:r>
            <a:r>
              <a:rPr lang="en-US" dirty="0" smtClean="0">
                <a:solidFill>
                  <a:srgbClr val="C00000"/>
                </a:solidFill>
              </a:rPr>
              <a:t>          </a:t>
            </a:r>
            <a:r>
              <a:rPr lang="en-US" dirty="0" smtClean="0"/>
              <a:t>2. </a:t>
            </a:r>
            <a:r>
              <a:rPr lang="en-US" b="1" dirty="0" smtClean="0">
                <a:solidFill>
                  <a:srgbClr val="0070C0"/>
                </a:solidFill>
              </a:rPr>
              <a:t>Partial</a:t>
            </a:r>
            <a:r>
              <a:rPr lang="en-US" dirty="0" smtClean="0"/>
              <a:t> </a:t>
            </a:r>
            <a:r>
              <a:rPr lang="en-US" b="1" dirty="0" smtClean="0">
                <a:solidFill>
                  <a:srgbClr val="0070C0"/>
                </a:solidFill>
              </a:rPr>
              <a:t>loss</a:t>
            </a:r>
            <a:r>
              <a:rPr lang="en-US" dirty="0" smtClean="0"/>
              <a:t> </a:t>
            </a:r>
            <a:r>
              <a:rPr lang="kn-IN" b="1" dirty="0" smtClean="0">
                <a:solidFill>
                  <a:srgbClr val="C00000"/>
                </a:solidFill>
              </a:rPr>
              <a:t>ಭಾಗಶಃ</a:t>
            </a:r>
            <a:endParaRPr lang="en-US" dirty="0" smtClean="0">
              <a:solidFill>
                <a:srgbClr val="C00000"/>
              </a:solidFill>
            </a:endParaRPr>
          </a:p>
          <a:p>
            <a:pPr marL="514350" indent="-514350">
              <a:buNone/>
            </a:pPr>
            <a:r>
              <a:rPr lang="en-US" b="1" dirty="0" smtClean="0"/>
              <a:t>a)</a:t>
            </a:r>
            <a:r>
              <a:rPr lang="en-US" b="1" dirty="0" smtClean="0">
                <a:solidFill>
                  <a:srgbClr val="0070C0"/>
                </a:solidFill>
              </a:rPr>
              <a:t>Actual</a:t>
            </a:r>
            <a:r>
              <a:rPr lang="en-US" dirty="0" smtClean="0">
                <a:solidFill>
                  <a:srgbClr val="0070C0"/>
                </a:solidFill>
              </a:rPr>
              <a:t> </a:t>
            </a:r>
            <a:r>
              <a:rPr lang="en-US" b="1" dirty="0" smtClean="0">
                <a:solidFill>
                  <a:srgbClr val="0070C0"/>
                </a:solidFill>
              </a:rPr>
              <a:t>total</a:t>
            </a:r>
            <a:r>
              <a:rPr lang="en-US" dirty="0" smtClean="0">
                <a:solidFill>
                  <a:srgbClr val="0070C0"/>
                </a:solidFill>
              </a:rPr>
              <a:t> </a:t>
            </a:r>
            <a:r>
              <a:rPr lang="en-US" b="1" dirty="0" smtClean="0">
                <a:solidFill>
                  <a:srgbClr val="0070C0"/>
                </a:solidFill>
              </a:rPr>
              <a:t>loss</a:t>
            </a:r>
            <a:r>
              <a:rPr lang="en-US" dirty="0" smtClean="0"/>
              <a:t>                   Part of property lost</a:t>
            </a:r>
          </a:p>
          <a:p>
            <a:pPr marL="514350" indent="-514350">
              <a:buNone/>
            </a:pPr>
            <a:r>
              <a:rPr lang="en-US" dirty="0" smtClean="0"/>
              <a:t>Cotton turned to ashes</a:t>
            </a:r>
          </a:p>
          <a:p>
            <a:pPr marL="514350" indent="-514350">
              <a:buNone/>
            </a:pPr>
            <a:r>
              <a:rPr lang="en-US" dirty="0" smtClean="0"/>
              <a:t>Cement converted into stone</a:t>
            </a:r>
          </a:p>
          <a:p>
            <a:pPr marL="514350" indent="-514350">
              <a:buNone/>
            </a:pPr>
            <a:r>
              <a:rPr lang="en-US" dirty="0" smtClean="0"/>
              <a:t>Ship sunk                      </a:t>
            </a:r>
          </a:p>
          <a:p>
            <a:pPr marL="514350" indent="-514350">
              <a:buNone/>
            </a:pPr>
            <a:r>
              <a:rPr lang="en-US" dirty="0" smtClean="0"/>
              <a:t>b) </a:t>
            </a:r>
            <a:r>
              <a:rPr lang="en-US" b="1" dirty="0" smtClean="0">
                <a:solidFill>
                  <a:srgbClr val="0070C0"/>
                </a:solidFill>
              </a:rPr>
              <a:t>Constructive total loss </a:t>
            </a:r>
            <a:r>
              <a:rPr lang="kn-IN" b="1" dirty="0" smtClean="0">
                <a:solidFill>
                  <a:srgbClr val="C00000"/>
                </a:solidFill>
              </a:rPr>
              <a:t>ಸಾಗರ ವಿಮೆಯಲ್ಲಿ ರಚನಾತ್ಮಕ ಒಟ್ಟು ನಷ್ಟ</a:t>
            </a:r>
            <a:endParaRPr lang="en-US" dirty="0" smtClean="0">
              <a:solidFill>
                <a:srgbClr val="C00000"/>
              </a:solidFill>
            </a:endParaRPr>
          </a:p>
          <a:p>
            <a:pPr marL="514350" indent="-514350">
              <a:buNone/>
            </a:pPr>
            <a:r>
              <a:rPr lang="en-US" dirty="0" smtClean="0"/>
              <a:t>  If the cost to be incurred to reduce the loss exceeds value of ship</a:t>
            </a:r>
          </a:p>
          <a:p>
            <a:pPr marL="514350" indent="-514350">
              <a:buNone/>
            </a:pPr>
            <a:r>
              <a:rPr lang="en-US" dirty="0" smtClean="0"/>
              <a:t>Cost – 50 </a:t>
            </a:r>
            <a:r>
              <a:rPr lang="en-US" dirty="0" err="1" smtClean="0"/>
              <a:t>lakh</a:t>
            </a:r>
            <a:r>
              <a:rPr lang="en-US" dirty="0" smtClean="0"/>
              <a:t>   To stop sinking cost  - 60 </a:t>
            </a:r>
            <a:r>
              <a:rPr lang="en-US" dirty="0" err="1" smtClean="0"/>
              <a:t>lakh</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Actual total loss</a:t>
            </a:r>
            <a:endParaRPr lang="en-US" dirty="0"/>
          </a:p>
        </p:txBody>
      </p:sp>
      <p:sp>
        <p:nvSpPr>
          <p:cNvPr id="3" name="Content Placeholder 2"/>
          <p:cNvSpPr>
            <a:spLocks noGrp="1"/>
          </p:cNvSpPr>
          <p:nvPr>
            <p:ph idx="1"/>
          </p:nvPr>
        </p:nvSpPr>
        <p:spPr/>
        <p:txBody>
          <a:bodyPr>
            <a:normAutofit fontScale="85000" lnSpcReduction="20000"/>
          </a:bodyPr>
          <a:lstStyle/>
          <a:p>
            <a:r>
              <a:rPr lang="kn-IN" b="1" dirty="0" smtClean="0"/>
              <a:t>ವಾಸ್ತವಿಕ ಒಟ್ಟು ನಷ್ಟ</a:t>
            </a:r>
            <a:r>
              <a:rPr lang="kn-IN" dirty="0" smtClean="0"/>
              <a:t> : </a:t>
            </a:r>
            <a:r>
              <a:rPr lang="kn-IN" b="1" dirty="0" smtClean="0"/>
              <a:t>ನಿಜವಾದ ಒಟ್ಟು ನಷ್ಟ</a:t>
            </a:r>
            <a:r>
              <a:rPr lang="kn-IN" dirty="0" smtClean="0"/>
              <a:t> ಎಂದು ಪ್ರಮಾಣೀಕರಿಸಲು, ಈ ಕೆಳಗಿನ ಒಂದು ಅಥವಾ ಹೆಚ್ಚಿನ ಷರತ್ತುಗಳನ್ನು ಪೂರೈಸಬೇಕು:</a:t>
            </a:r>
          </a:p>
          <a:p>
            <a:r>
              <a:rPr lang="kn-IN" dirty="0" smtClean="0"/>
              <a:t>ವಿಮೆ ಮಾಡಿದ ಸರಕು ಅಥವಾ ಸರಕುಗಳು ದುರಸ್ತಿ ಮಾಡಲಾಗದ ಮಟ್ಟಿಗೆ ಸಂಪೂರ್ಣವಾಗಿ ಹಾನಿಗೊಳಗಾಗುತ್ತವೆ ಅಥವಾ ಹಾನಿಗೊಳಗಾಗುತ್ತವೆ.</a:t>
            </a:r>
          </a:p>
          <a:p>
            <a:r>
              <a:rPr lang="kn-IN" dirty="0" smtClean="0"/>
              <a:t>ವಿಮೆ ಮಾಡಿದ ಸರಕು ಅಥವಾ ಸರಕುಗಳು ವಿಮೆ ಮಾಡಿದ ವ್ಯವಹಾರವನ್ನು ಸಂಪೂರ್ಣವಾಗಿ ಪ್ರವೇಶಿಸಲು ಸಾಧ್ಯವಿಲ್ಲದ ಸ್ಥಿತಿಯಲ್ಲಿವೆ.</a:t>
            </a:r>
          </a:p>
          <a:p>
            <a:r>
              <a:rPr lang="kn-IN" dirty="0" smtClean="0"/>
              <a:t>ಸರಕು ಸಾಗಿಸುತ್ತಿದ್ದ ಹಡಗು ಕಾಣೆಯಾಗಿದೆ, ಮತ್ತು ಅದನ್ನು ಹಿಂಪಡೆಯಲು ಯಾವುದೇ ಸಮಂಜಸವಾದ ಅವಕಾಶಗಳಿಲ್ಲ.</a:t>
            </a:r>
            <a:br>
              <a:rPr lang="kn-IN"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Voyage policy </a:t>
            </a:r>
            <a:r>
              <a:rPr lang="en-US" b="1" dirty="0" err="1" smtClean="0"/>
              <a:t>ಸಮುದ್ರಯಾನ</a:t>
            </a:r>
            <a:r>
              <a:rPr lang="en-US" b="1" dirty="0" smtClean="0"/>
              <a:t> </a:t>
            </a:r>
            <a:r>
              <a:rPr lang="en-US" b="1" dirty="0" err="1" smtClean="0"/>
              <a:t>ನೀತಿ</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Under this policy, the subject matter is insured for a specific voyage. </a:t>
            </a:r>
            <a:r>
              <a:rPr lang="en-US" dirty="0" err="1" smtClean="0"/>
              <a:t>Eg</a:t>
            </a:r>
            <a:r>
              <a:rPr lang="en-US" dirty="0" smtClean="0"/>
              <a:t> Mumbai to London. Time of voyage is not taken into account. Contract comes to end when goods reach safely to the defined place. Covers risk between two places. </a:t>
            </a:r>
          </a:p>
          <a:p>
            <a:r>
              <a:rPr lang="en-US" dirty="0" err="1" smtClean="0"/>
              <a:t>ಒಂದು</a:t>
            </a:r>
            <a:r>
              <a:rPr lang="en-US" dirty="0" smtClean="0"/>
              <a:t> </a:t>
            </a:r>
            <a:r>
              <a:rPr lang="en-US" dirty="0" err="1" smtClean="0"/>
              <a:t>ನಿರ್ದಿಷ್ಟ</a:t>
            </a:r>
            <a:r>
              <a:rPr lang="en-US" dirty="0" smtClean="0"/>
              <a:t> </a:t>
            </a:r>
            <a:r>
              <a:rPr lang="en-US" dirty="0" err="1" smtClean="0"/>
              <a:t>ನೀತಿಯನ್ನು</a:t>
            </a:r>
            <a:r>
              <a:rPr lang="en-US" dirty="0" smtClean="0"/>
              <a:t> </a:t>
            </a:r>
            <a:r>
              <a:rPr lang="en-US" dirty="0" err="1" smtClean="0"/>
              <a:t>ಒಂದೇ</a:t>
            </a:r>
            <a:r>
              <a:rPr lang="en-US" dirty="0" smtClean="0"/>
              <a:t> </a:t>
            </a:r>
            <a:r>
              <a:rPr lang="en-US" dirty="0" err="1" smtClean="0"/>
              <a:t>ಲಾಟ್</a:t>
            </a:r>
            <a:r>
              <a:rPr lang="en-US" dirty="0" smtClean="0"/>
              <a:t> </a:t>
            </a:r>
            <a:r>
              <a:rPr lang="en-US" dirty="0" err="1" smtClean="0"/>
              <a:t>ಅಥವಾ</a:t>
            </a:r>
            <a:r>
              <a:rPr lang="en-US" dirty="0" smtClean="0"/>
              <a:t> </a:t>
            </a:r>
            <a:r>
              <a:rPr lang="en-US" dirty="0" err="1" smtClean="0"/>
              <a:t>ರವಾನೆಗೆ</a:t>
            </a:r>
            <a:r>
              <a:rPr lang="en-US" dirty="0" smtClean="0"/>
              <a:t> </a:t>
            </a:r>
            <a:r>
              <a:rPr lang="en-US" dirty="0" err="1" smtClean="0"/>
              <a:t>ಮಾತ್ರ</a:t>
            </a:r>
            <a:r>
              <a:rPr lang="en-US" dirty="0" smtClean="0"/>
              <a:t> </a:t>
            </a:r>
            <a:r>
              <a:rPr lang="en-US" dirty="0" err="1" smtClean="0"/>
              <a:t>ತೆಗೆದುಕೊಳ್ಳಬಹುದು</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policy </a:t>
            </a:r>
            <a:r>
              <a:rPr lang="en-US" b="1" dirty="0" err="1" smtClean="0"/>
              <a:t>ಸಮಯ</a:t>
            </a:r>
            <a:r>
              <a:rPr lang="en-US" b="1" dirty="0" smtClean="0"/>
              <a:t> </a:t>
            </a:r>
            <a:r>
              <a:rPr lang="en-US" b="1" dirty="0" err="1" smtClean="0"/>
              <a:t>ನೀತಿ</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Subject matter is insured for specific period of time </a:t>
            </a:r>
            <a:r>
              <a:rPr lang="en-US" dirty="0" err="1" smtClean="0"/>
              <a:t>eg</a:t>
            </a: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Mixed policy </a:t>
            </a:r>
            <a:r>
              <a:rPr lang="en-US" b="1" dirty="0" err="1" smtClean="0"/>
              <a:t>ಮಿಶ್ರ</a:t>
            </a:r>
            <a:r>
              <a:rPr lang="en-US" b="1" dirty="0" smtClean="0"/>
              <a:t> </a:t>
            </a:r>
            <a:r>
              <a:rPr lang="en-US" b="1" dirty="0" err="1" smtClean="0"/>
              <a:t>ನೀತಿ</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Mixed policy is a mixture of two policies </a:t>
            </a:r>
            <a:r>
              <a:rPr lang="en-US" dirty="0" err="1" smtClean="0"/>
              <a:t>i.e</a:t>
            </a:r>
            <a:r>
              <a:rPr lang="en-US" dirty="0" smtClean="0"/>
              <a:t> Voyage policy and Time policy.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Named policy </a:t>
            </a:r>
            <a:r>
              <a:rPr lang="en-US" b="1" dirty="0" err="1" smtClean="0"/>
              <a:t>ಹೆಸರಿಸಿದ</a:t>
            </a:r>
            <a:r>
              <a:rPr lang="en-US" b="1" dirty="0" smtClean="0"/>
              <a:t> </a:t>
            </a:r>
            <a:r>
              <a:rPr lang="en-US" b="1" dirty="0" err="1" smtClean="0"/>
              <a:t>ನೀತಿ</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The name of the ship is mentioned in the insurance document, stating the policy issued is in the name of the ship.</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Port Risk policy </a:t>
            </a:r>
            <a:r>
              <a:rPr lang="en-US" b="1" dirty="0" err="1" smtClean="0"/>
              <a:t>ಪೋರ್ಟ್</a:t>
            </a:r>
            <a:r>
              <a:rPr lang="en-US" b="1" dirty="0" smtClean="0"/>
              <a:t> </a:t>
            </a:r>
            <a:r>
              <a:rPr lang="en-US" b="1" dirty="0" err="1" smtClean="0"/>
              <a:t>ಅಪಾಯ</a:t>
            </a:r>
            <a:r>
              <a:rPr lang="en-US" b="1" dirty="0" smtClean="0"/>
              <a:t> </a:t>
            </a:r>
            <a:r>
              <a:rPr lang="en-US" b="1" dirty="0" err="1" smtClean="0"/>
              <a:t>ನೀತಿ</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It is a policy taken to ensure the safety of the ship when it is stationed in a port.</a:t>
            </a:r>
          </a:p>
          <a:p>
            <a:r>
              <a:rPr lang="en-US" dirty="0" err="1" smtClean="0"/>
              <a:t>ಇದು</a:t>
            </a:r>
            <a:r>
              <a:rPr lang="en-US" dirty="0" smtClean="0"/>
              <a:t> </a:t>
            </a:r>
            <a:r>
              <a:rPr lang="en-US" dirty="0" err="1" smtClean="0"/>
              <a:t>ಹಡಗಿನಲ್ಲಿ</a:t>
            </a:r>
            <a:r>
              <a:rPr lang="en-US" dirty="0" smtClean="0"/>
              <a:t> </a:t>
            </a:r>
            <a:r>
              <a:rPr lang="en-US" dirty="0" err="1" smtClean="0"/>
              <a:t>ಬಂದರಿನಲ್ಲಿ</a:t>
            </a:r>
            <a:r>
              <a:rPr lang="en-US" dirty="0" smtClean="0"/>
              <a:t> </a:t>
            </a:r>
            <a:r>
              <a:rPr lang="en-US" dirty="0" err="1" smtClean="0"/>
              <a:t>ನಿಂತಾಗ</a:t>
            </a:r>
            <a:r>
              <a:rPr lang="en-US" dirty="0" smtClean="0"/>
              <a:t> </a:t>
            </a:r>
            <a:r>
              <a:rPr lang="en-US" dirty="0" err="1" smtClean="0"/>
              <a:t>ಅದರ</a:t>
            </a:r>
            <a:r>
              <a:rPr lang="en-US" dirty="0" smtClean="0"/>
              <a:t> </a:t>
            </a:r>
            <a:r>
              <a:rPr lang="en-US" dirty="0" err="1" smtClean="0"/>
              <a:t>ಸುರಕ್ಷತೆಯನ್ನು</a:t>
            </a:r>
            <a:r>
              <a:rPr lang="en-US" dirty="0" smtClean="0"/>
              <a:t> </a:t>
            </a:r>
            <a:r>
              <a:rPr lang="en-US" dirty="0" err="1" smtClean="0"/>
              <a:t>ಖಚಿತಪಡಿಸಿಕೊಳ್ಳಲು</a:t>
            </a:r>
            <a:r>
              <a:rPr lang="en-US" dirty="0" smtClean="0"/>
              <a:t> </a:t>
            </a:r>
            <a:r>
              <a:rPr lang="en-US" dirty="0" err="1" smtClean="0"/>
              <a:t>ತೆಗೆದುಕೊಳ್ಳಲಾದ</a:t>
            </a:r>
            <a:r>
              <a:rPr lang="en-US" dirty="0" smtClean="0"/>
              <a:t> </a:t>
            </a:r>
            <a:r>
              <a:rPr lang="en-US" dirty="0" err="1" smtClean="0"/>
              <a:t>ನೀತಿಯಾಗಿದೆ</a:t>
            </a:r>
            <a:r>
              <a:rPr lang="en-US" dirty="0" smtClean="0"/>
              <a:t>.</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Fleet policy </a:t>
            </a:r>
            <a:r>
              <a:rPr lang="en-US" b="1" dirty="0" err="1" smtClean="0"/>
              <a:t>ಫ್ಲೀಟ್</a:t>
            </a:r>
            <a:r>
              <a:rPr lang="en-US" b="1" dirty="0" smtClean="0"/>
              <a:t> </a:t>
            </a:r>
            <a:r>
              <a:rPr lang="en-US" b="1" dirty="0" err="1" smtClean="0"/>
              <a:t>ನೀತಿ</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Several ships belonging to the company/owner are covered under one policy. Where it has the advantage of covering even the old ships.</a:t>
            </a:r>
          </a:p>
          <a:p>
            <a:r>
              <a:rPr lang="en-US" dirty="0" err="1" smtClean="0"/>
              <a:t>ಕಂಪನಿ</a:t>
            </a:r>
            <a:r>
              <a:rPr lang="en-US" dirty="0" smtClean="0"/>
              <a:t> / </a:t>
            </a:r>
            <a:r>
              <a:rPr lang="en-US" dirty="0" err="1" smtClean="0"/>
              <a:t>ಮಾಲೀಕರಿಗೆ</a:t>
            </a:r>
            <a:r>
              <a:rPr lang="en-US" dirty="0" smtClean="0"/>
              <a:t> </a:t>
            </a:r>
            <a:r>
              <a:rPr lang="en-US" dirty="0" err="1" smtClean="0"/>
              <a:t>ಸೇರಿದ</a:t>
            </a:r>
            <a:r>
              <a:rPr lang="en-US" dirty="0" smtClean="0"/>
              <a:t> </a:t>
            </a:r>
            <a:r>
              <a:rPr lang="en-US" dirty="0" err="1" smtClean="0"/>
              <a:t>ಹಲವಾರು</a:t>
            </a:r>
            <a:r>
              <a:rPr lang="en-US" dirty="0" smtClean="0"/>
              <a:t> </a:t>
            </a:r>
            <a:r>
              <a:rPr lang="en-US" dirty="0" err="1" smtClean="0"/>
              <a:t>ಹಡಗುಗಳು</a:t>
            </a:r>
            <a:r>
              <a:rPr lang="en-US" dirty="0" smtClean="0"/>
              <a:t> </a:t>
            </a:r>
            <a:r>
              <a:rPr lang="en-US" dirty="0" err="1" smtClean="0"/>
              <a:t>ಒಂದು</a:t>
            </a:r>
            <a:r>
              <a:rPr lang="en-US" dirty="0" smtClean="0"/>
              <a:t> </a:t>
            </a:r>
            <a:r>
              <a:rPr lang="en-US" dirty="0" err="1" smtClean="0"/>
              <a:t>ನೀತಿಯ</a:t>
            </a:r>
            <a:r>
              <a:rPr lang="en-US" dirty="0" smtClean="0"/>
              <a:t> </a:t>
            </a:r>
            <a:r>
              <a:rPr lang="en-US" dirty="0" err="1" smtClean="0"/>
              <a:t>ವ್ಯಾಪ್ತಿಗೆ</a:t>
            </a:r>
            <a:r>
              <a:rPr lang="en-US" dirty="0" smtClean="0"/>
              <a:t> </a:t>
            </a:r>
            <a:r>
              <a:rPr lang="en-US" dirty="0" err="1" smtClean="0"/>
              <a:t>ಬರುತ್ತವೆ</a:t>
            </a:r>
            <a:r>
              <a:rPr lang="en-US" dirty="0" smtClean="0"/>
              <a:t>. </a:t>
            </a:r>
            <a:r>
              <a:rPr lang="en-US" dirty="0" err="1" smtClean="0"/>
              <a:t>ಅಲ್ಲಿ</a:t>
            </a:r>
            <a:r>
              <a:rPr lang="en-US" dirty="0" smtClean="0"/>
              <a:t> </a:t>
            </a:r>
            <a:r>
              <a:rPr lang="en-US" dirty="0" err="1" smtClean="0"/>
              <a:t>ಹಳೆಯ</a:t>
            </a:r>
            <a:r>
              <a:rPr lang="en-US" dirty="0" smtClean="0"/>
              <a:t> </a:t>
            </a:r>
            <a:r>
              <a:rPr lang="en-US" dirty="0" err="1" smtClean="0"/>
              <a:t>ಹಡಗುಗಳನ್ನು</a:t>
            </a:r>
            <a:r>
              <a:rPr lang="en-US" dirty="0" smtClean="0"/>
              <a:t> </a:t>
            </a:r>
            <a:r>
              <a:rPr lang="en-US" dirty="0" err="1" smtClean="0"/>
              <a:t>ಸಹ</a:t>
            </a:r>
            <a:r>
              <a:rPr lang="en-US" dirty="0" smtClean="0"/>
              <a:t> </a:t>
            </a:r>
            <a:r>
              <a:rPr lang="en-US" dirty="0" err="1" smtClean="0"/>
              <a:t>ಆವರಿಸುವ</a:t>
            </a:r>
            <a:r>
              <a:rPr lang="en-US" dirty="0" smtClean="0"/>
              <a:t> </a:t>
            </a:r>
            <a:r>
              <a:rPr lang="en-US" dirty="0" err="1" smtClean="0"/>
              <a:t>ಅನುಕೂಲವಿದೆ</a:t>
            </a:r>
            <a:r>
              <a:rPr lang="en-US" dirty="0" smtClean="0"/>
              <a:t>. </a:t>
            </a:r>
            <a:r>
              <a:rPr lang="en-US" dirty="0" err="1" smtClean="0"/>
              <a:t>ನೀತಿಯು</a:t>
            </a:r>
            <a:r>
              <a:rPr lang="en-US" dirty="0" smtClean="0"/>
              <a:t> </a:t>
            </a:r>
            <a:r>
              <a:rPr lang="en-US" dirty="0" err="1" smtClean="0"/>
              <a:t>ಸಮಯ</a:t>
            </a:r>
            <a:r>
              <a:rPr lang="en-US" dirty="0" smtClean="0"/>
              <a:t> </a:t>
            </a:r>
            <a:r>
              <a:rPr lang="en-US" dirty="0" err="1" smtClean="0"/>
              <a:t>ಆಧಾರಿತ</a:t>
            </a:r>
            <a:r>
              <a:rPr lang="en-US" dirty="0" smtClean="0"/>
              <a:t> </a:t>
            </a:r>
            <a:r>
              <a:rPr lang="en-US" dirty="0" err="1" smtClean="0"/>
              <a:t>ನೀತಿಯಾಗಿದೆ</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Types </a:t>
            </a:r>
            <a:r>
              <a:rPr lang="en-US" dirty="0"/>
              <a:t>of Marine </a:t>
            </a:r>
            <a:r>
              <a:rPr lang="en-US" dirty="0" smtClean="0"/>
              <a:t>Insurance</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lvl="0"/>
            <a:r>
              <a:rPr lang="en-US" dirty="0" smtClean="0"/>
              <a:t>Freight Insurance</a:t>
            </a:r>
          </a:p>
          <a:p>
            <a:pPr>
              <a:buNone/>
            </a:pPr>
            <a:r>
              <a:rPr lang="en-US" dirty="0" smtClean="0"/>
              <a:t>   In </a:t>
            </a:r>
            <a:r>
              <a:rPr lang="en-US" dirty="0"/>
              <a:t>freight insurance, if the goods are damaged in transit, the operator would lose freight receivables &amp; so the insurance will be provided on compensation for loss of freight</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 Vessel policy</a:t>
            </a:r>
            <a:br>
              <a:rPr lang="en-US" b="1" dirty="0" smtClean="0"/>
            </a:br>
            <a:endParaRPr lang="en-US" dirty="0"/>
          </a:p>
        </p:txBody>
      </p:sp>
      <p:sp>
        <p:nvSpPr>
          <p:cNvPr id="3" name="Content Placeholder 2"/>
          <p:cNvSpPr>
            <a:spLocks noGrp="1"/>
          </p:cNvSpPr>
          <p:nvPr>
            <p:ph idx="1"/>
          </p:nvPr>
        </p:nvSpPr>
        <p:spPr/>
        <p:txBody>
          <a:bodyPr/>
          <a:lstStyle/>
          <a:p>
            <a:r>
              <a:rPr lang="en-US" dirty="0" smtClean="0"/>
              <a:t>In single vessel policy only one vessel is covered under marine insurance policy.</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Blanket policy </a:t>
            </a:r>
            <a:r>
              <a:rPr lang="en-US" b="1" dirty="0" err="1" smtClean="0"/>
              <a:t>ಕಂಬಳಿ</a:t>
            </a:r>
            <a:r>
              <a:rPr lang="en-US" b="1" dirty="0" smtClean="0"/>
              <a:t> </a:t>
            </a:r>
            <a:r>
              <a:rPr lang="en-US" b="1" dirty="0" err="1" smtClean="0"/>
              <a:t>ನೀತಿ</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mtClean="0"/>
              <a:t>In </a:t>
            </a:r>
            <a:r>
              <a:rPr lang="en-US" dirty="0" smtClean="0"/>
              <a:t>this policy, the owner has to pay the maximum protection amount at the time of buying the policy.</a:t>
            </a:r>
          </a:p>
          <a:p>
            <a:r>
              <a:rPr lang="en-US" dirty="0" smtClean="0"/>
              <a:t>ಈ </a:t>
            </a:r>
            <a:r>
              <a:rPr lang="en-US" dirty="0" err="1" smtClean="0"/>
              <a:t>ನೀತಿಯಲ್ಲಿ</a:t>
            </a:r>
            <a:r>
              <a:rPr lang="en-US" dirty="0" smtClean="0"/>
              <a:t>, </a:t>
            </a:r>
            <a:r>
              <a:rPr lang="en-US" dirty="0" err="1" smtClean="0"/>
              <a:t>ಪಾಲಿಸಿಯನ್ನು</a:t>
            </a:r>
            <a:r>
              <a:rPr lang="en-US" dirty="0" smtClean="0"/>
              <a:t> </a:t>
            </a:r>
            <a:r>
              <a:rPr lang="en-US" dirty="0" err="1" smtClean="0"/>
              <a:t>ಖರೀದಿಸುವ</a:t>
            </a:r>
            <a:r>
              <a:rPr lang="en-US" dirty="0" smtClean="0"/>
              <a:t> </a:t>
            </a:r>
            <a:r>
              <a:rPr lang="en-US" dirty="0" err="1" smtClean="0"/>
              <a:t>ಸಮಯದಲ್ಲಿ</a:t>
            </a:r>
            <a:r>
              <a:rPr lang="en-US" dirty="0" smtClean="0"/>
              <a:t> </a:t>
            </a:r>
            <a:r>
              <a:rPr lang="en-US" dirty="0" err="1" smtClean="0"/>
              <a:t>ಮಾಲೀಕರು</a:t>
            </a:r>
            <a:r>
              <a:rPr lang="en-US" dirty="0" smtClean="0"/>
              <a:t> </a:t>
            </a:r>
            <a:r>
              <a:rPr lang="en-US" dirty="0" err="1" smtClean="0"/>
              <a:t>ಗರಿಷ್ಠ</a:t>
            </a:r>
            <a:r>
              <a:rPr lang="en-US" dirty="0" smtClean="0"/>
              <a:t> </a:t>
            </a:r>
            <a:r>
              <a:rPr lang="en-US" dirty="0" err="1" smtClean="0"/>
              <a:t>ರಕ್ಷಣೆಯ</a:t>
            </a:r>
            <a:r>
              <a:rPr lang="en-US" dirty="0" smtClean="0"/>
              <a:t> </a:t>
            </a:r>
            <a:r>
              <a:rPr lang="en-US" dirty="0" err="1" smtClean="0"/>
              <a:t>ಮೊತ್ತವನ್ನು</a:t>
            </a:r>
            <a:r>
              <a:rPr lang="en-US" dirty="0" smtClean="0"/>
              <a:t> </a:t>
            </a:r>
            <a:r>
              <a:rPr lang="en-US" dirty="0" err="1" smtClean="0"/>
              <a:t>ಪಾವತಿಸಬೇಕಾಗುತ್ತದೆ</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
            </a:r>
            <a:br>
              <a:rPr lang="en-US" b="1" dirty="0" smtClean="0"/>
            </a:br>
            <a:r>
              <a:rPr lang="en-US" b="1" dirty="0"/>
              <a:t/>
            </a:r>
            <a:br>
              <a:rPr lang="en-US" b="1" dirty="0"/>
            </a:br>
            <a:r>
              <a:rPr lang="en-US" b="1" dirty="0" smtClean="0"/>
              <a:t>Liability Insurance </a:t>
            </a:r>
            <a:r>
              <a:rPr lang="en-US" b="1" dirty="0" err="1"/>
              <a:t>ಹೊಣೆಗಾರಿಕೆಯ</a:t>
            </a:r>
            <a:r>
              <a:rPr lang="en-US" b="1" dirty="0"/>
              <a:t> </a:t>
            </a:r>
            <a:r>
              <a:rPr lang="en-US" b="1" dirty="0" err="1"/>
              <a:t>ವಿಮೆ</a:t>
            </a:r>
            <a:r>
              <a:rPr lang="en-US" b="1" dirty="0"/>
              <a:t/>
            </a:r>
            <a:br>
              <a:rPr lang="en-US" b="1" dirty="0"/>
            </a:b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Marine </a:t>
            </a:r>
            <a:r>
              <a:rPr lang="en-US" dirty="0"/>
              <a:t>Liability insurance is where compensation is bought to provide any liability occurring on account of a ship crashing or colliding.</a:t>
            </a:r>
          </a:p>
          <a:p>
            <a:r>
              <a:rPr lang="en-US" dirty="0" err="1"/>
              <a:t>ಸಾಗರ</a:t>
            </a:r>
            <a:r>
              <a:rPr lang="en-US" dirty="0"/>
              <a:t> </a:t>
            </a:r>
            <a:r>
              <a:rPr lang="en-US" dirty="0" err="1"/>
              <a:t>ಹೊಣೆಗಾರಿಕೆ</a:t>
            </a:r>
            <a:r>
              <a:rPr lang="en-US" dirty="0"/>
              <a:t> </a:t>
            </a:r>
            <a:r>
              <a:rPr lang="en-US" dirty="0" err="1"/>
              <a:t>ವಿಮೆ</a:t>
            </a:r>
            <a:r>
              <a:rPr lang="en-US" dirty="0"/>
              <a:t> </a:t>
            </a:r>
            <a:r>
              <a:rPr lang="en-US" dirty="0" err="1"/>
              <a:t>ಎಂದರೆ</a:t>
            </a:r>
            <a:r>
              <a:rPr lang="en-US" dirty="0"/>
              <a:t> </a:t>
            </a:r>
            <a:r>
              <a:rPr lang="en-US" dirty="0" err="1"/>
              <a:t>ಹಡಗು</a:t>
            </a:r>
            <a:r>
              <a:rPr lang="en-US" dirty="0"/>
              <a:t> </a:t>
            </a:r>
            <a:r>
              <a:rPr lang="en-US" dirty="0" err="1"/>
              <a:t>ಅಪಘಾತಕ್ಕೀಡಾದ</a:t>
            </a:r>
            <a:r>
              <a:rPr lang="en-US" dirty="0"/>
              <a:t> </a:t>
            </a:r>
            <a:r>
              <a:rPr lang="en-US" dirty="0" err="1"/>
              <a:t>ಅಥವಾ</a:t>
            </a:r>
            <a:r>
              <a:rPr lang="en-US" dirty="0"/>
              <a:t> </a:t>
            </a:r>
            <a:r>
              <a:rPr lang="en-US" dirty="0" err="1"/>
              <a:t>ಡಿಕ್ಕಿಹೊಡೆಯುವಿಕೆಯಿಂದ</a:t>
            </a:r>
            <a:r>
              <a:rPr lang="en-US" dirty="0"/>
              <a:t> </a:t>
            </a:r>
            <a:r>
              <a:rPr lang="en-US" dirty="0" err="1"/>
              <a:t>ಉಂಟಾಗುವ</a:t>
            </a:r>
            <a:r>
              <a:rPr lang="en-US" dirty="0"/>
              <a:t> </a:t>
            </a:r>
            <a:r>
              <a:rPr lang="en-US" dirty="0" err="1"/>
              <a:t>ಯಾವುದೇ</a:t>
            </a:r>
            <a:r>
              <a:rPr lang="en-US" dirty="0"/>
              <a:t> </a:t>
            </a:r>
            <a:r>
              <a:rPr lang="en-US" dirty="0" err="1"/>
              <a:t>ಹೊಣೆಗಾರಿಕೆಯನ್ನು</a:t>
            </a:r>
            <a:r>
              <a:rPr lang="en-US" dirty="0"/>
              <a:t> </a:t>
            </a:r>
            <a:r>
              <a:rPr lang="en-US" dirty="0" err="1"/>
              <a:t>ಒದಗಿಸಲು</a:t>
            </a:r>
            <a:r>
              <a:rPr lang="en-US" dirty="0"/>
              <a:t> </a:t>
            </a:r>
            <a:r>
              <a:rPr lang="en-US" dirty="0" err="1"/>
              <a:t>ಪರಿಹಾರವನ್ನು</a:t>
            </a:r>
            <a:r>
              <a:rPr lang="en-US" dirty="0"/>
              <a:t> </a:t>
            </a:r>
            <a:r>
              <a:rPr lang="en-US" dirty="0" err="1"/>
              <a:t>ಖರೀದಿಸಲಾಗುತ್ತದೆ</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Hull Insurance </a:t>
            </a:r>
            <a:r>
              <a:rPr lang="en-US" b="1" dirty="0" err="1"/>
              <a:t>ಹಲ್</a:t>
            </a:r>
            <a:r>
              <a:rPr lang="en-US" b="1" dirty="0"/>
              <a:t> </a:t>
            </a:r>
            <a:r>
              <a:rPr lang="en-US" b="1" dirty="0" err="1"/>
              <a:t>ವಿಮೆ</a:t>
            </a: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Hull Insurance covers the </a:t>
            </a:r>
            <a:r>
              <a:rPr lang="en-US" dirty="0" smtClean="0"/>
              <a:t>hull, Vessel  </a:t>
            </a:r>
            <a:r>
              <a:rPr lang="en-US" dirty="0"/>
              <a:t>the transportation vehicle. It covers the transportation against damages and accidents.</a:t>
            </a:r>
          </a:p>
          <a:p>
            <a:r>
              <a:rPr lang="en-US" dirty="0" err="1"/>
              <a:t>ಹಲ್</a:t>
            </a:r>
            <a:r>
              <a:rPr lang="en-US" dirty="0"/>
              <a:t> </a:t>
            </a:r>
            <a:r>
              <a:rPr lang="en-US" dirty="0" err="1"/>
              <a:t>ಇನ್ಶುರೆನ್ಸ್</a:t>
            </a:r>
            <a:r>
              <a:rPr lang="en-US" dirty="0"/>
              <a:t> </a:t>
            </a:r>
            <a:r>
              <a:rPr lang="en-US" dirty="0" err="1"/>
              <a:t>ಸಾರಿಗೆ</a:t>
            </a:r>
            <a:r>
              <a:rPr lang="en-US" dirty="0"/>
              <a:t> </a:t>
            </a:r>
            <a:r>
              <a:rPr lang="en-US" dirty="0" err="1"/>
              <a:t>ವಾಹನದ</a:t>
            </a:r>
            <a:r>
              <a:rPr lang="en-US" dirty="0"/>
              <a:t> </a:t>
            </a:r>
            <a:r>
              <a:rPr lang="en-US" dirty="0" err="1"/>
              <a:t>ಹಲ್</a:t>
            </a:r>
            <a:r>
              <a:rPr lang="en-US" dirty="0"/>
              <a:t> </a:t>
            </a:r>
            <a:r>
              <a:rPr lang="en-US" dirty="0" err="1"/>
              <a:t>ಮತ್ತು</a:t>
            </a:r>
            <a:r>
              <a:rPr lang="en-US" dirty="0"/>
              <a:t> </a:t>
            </a:r>
            <a:r>
              <a:rPr lang="en-US" dirty="0" err="1"/>
              <a:t>ಮುಂಡವನ್ನು</a:t>
            </a:r>
            <a:r>
              <a:rPr lang="en-US" dirty="0"/>
              <a:t> </a:t>
            </a:r>
            <a:r>
              <a:rPr lang="en-US" dirty="0" err="1"/>
              <a:t>ಒಳಗೊಂಡಿದೆ</a:t>
            </a:r>
            <a:r>
              <a:rPr lang="en-US" dirty="0"/>
              <a:t>. </a:t>
            </a:r>
            <a:r>
              <a:rPr lang="en-US" dirty="0" err="1"/>
              <a:t>ಇದು</a:t>
            </a:r>
            <a:r>
              <a:rPr lang="en-US" dirty="0"/>
              <a:t> </a:t>
            </a:r>
            <a:r>
              <a:rPr lang="en-US" dirty="0" err="1"/>
              <a:t>ಹಾನಿ</a:t>
            </a:r>
            <a:r>
              <a:rPr lang="en-US" dirty="0"/>
              <a:t> </a:t>
            </a:r>
            <a:r>
              <a:rPr lang="en-US" dirty="0" err="1"/>
              <a:t>ಮತ್ತು</a:t>
            </a:r>
            <a:r>
              <a:rPr lang="en-US" dirty="0"/>
              <a:t> </a:t>
            </a:r>
            <a:r>
              <a:rPr lang="en-US" dirty="0" err="1"/>
              <a:t>ಅಪಘಾತಗಳ</a:t>
            </a:r>
            <a:r>
              <a:rPr lang="en-US" dirty="0"/>
              <a:t> </a:t>
            </a:r>
            <a:r>
              <a:rPr lang="en-US" dirty="0" err="1"/>
              <a:t>ವಿರುದ್ಧ</a:t>
            </a:r>
            <a:r>
              <a:rPr lang="en-US" dirty="0"/>
              <a:t> </a:t>
            </a:r>
            <a:r>
              <a:rPr lang="en-US" dirty="0" err="1"/>
              <a:t>ಸಾರಿಗೆಯನ್ನು</a:t>
            </a:r>
            <a:r>
              <a:rPr lang="en-US" dirty="0"/>
              <a:t> </a:t>
            </a:r>
            <a:r>
              <a:rPr lang="en-US" dirty="0" err="1"/>
              <a:t>ಒಳಗೊಂಡಿದೆ</a:t>
            </a:r>
            <a:r>
              <a:rPr lang="en-US"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Cargo</a:t>
            </a:r>
            <a:r>
              <a:rPr lang="en-US" dirty="0"/>
              <a:t> </a:t>
            </a:r>
            <a:r>
              <a:rPr lang="en-US" b="1" dirty="0" smtClean="0">
                <a:solidFill>
                  <a:srgbClr val="0070C0"/>
                </a:solidFill>
              </a:rPr>
              <a:t>Insurance</a:t>
            </a:r>
            <a:r>
              <a:rPr lang="en-US" dirty="0" smtClean="0"/>
              <a:t> </a:t>
            </a:r>
            <a:r>
              <a:rPr lang="en-US" b="1" dirty="0" err="1"/>
              <a:t>ಸರಕು</a:t>
            </a:r>
            <a:r>
              <a:rPr lang="en-US" b="1" dirty="0"/>
              <a:t> </a:t>
            </a:r>
            <a:r>
              <a:rPr lang="en-US" b="1" dirty="0" err="1"/>
              <a:t>ವಿಮೆ</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Marine cargo policy refers to the insurance of goods dispatched from the country of origin to the country of destination.</a:t>
            </a:r>
          </a:p>
          <a:p>
            <a:r>
              <a:rPr lang="en-US" dirty="0" err="1" smtClean="0"/>
              <a:t>ಸರಕು</a:t>
            </a:r>
            <a:r>
              <a:rPr lang="en-US" dirty="0" smtClean="0"/>
              <a:t> </a:t>
            </a:r>
            <a:r>
              <a:rPr lang="en-US" dirty="0" err="1" smtClean="0"/>
              <a:t>ವಿಮೆಯಲ್ಲಿ</a:t>
            </a:r>
            <a:r>
              <a:rPr lang="en-US" dirty="0" smtClean="0"/>
              <a:t>, </a:t>
            </a:r>
            <a:r>
              <a:rPr lang="en-US" dirty="0" err="1" smtClean="0"/>
              <a:t>ಸಾಗಣೆಯಲ್ಲಿ</a:t>
            </a:r>
            <a:r>
              <a:rPr lang="en-US" dirty="0" smtClean="0"/>
              <a:t> </a:t>
            </a:r>
            <a:r>
              <a:rPr lang="en-US" dirty="0" err="1" smtClean="0"/>
              <a:t>ಸರಕುಗಳು</a:t>
            </a:r>
            <a:r>
              <a:rPr lang="en-US" dirty="0" smtClean="0"/>
              <a:t> </a:t>
            </a:r>
            <a:r>
              <a:rPr lang="en-US" dirty="0" err="1" smtClean="0"/>
              <a:t>ಹಾನಿಗೊಳಗಾದರೆ</a:t>
            </a:r>
            <a:r>
              <a:rPr lang="en-US" dirty="0" smtClean="0"/>
              <a:t>, </a:t>
            </a:r>
            <a:r>
              <a:rPr lang="en-US" dirty="0" err="1" smtClean="0"/>
              <a:t>ಆಪರೇಟರ್</a:t>
            </a:r>
            <a:r>
              <a:rPr lang="en-US" dirty="0" smtClean="0"/>
              <a:t> </a:t>
            </a:r>
            <a:r>
              <a:rPr lang="en-US" dirty="0" err="1" smtClean="0"/>
              <a:t>ಸರಕು</a:t>
            </a:r>
            <a:r>
              <a:rPr lang="en-US" dirty="0" smtClean="0"/>
              <a:t> </a:t>
            </a:r>
            <a:r>
              <a:rPr lang="en-US" dirty="0" err="1" smtClean="0"/>
              <a:t>ಕರಾರುಗಳನ್ನು</a:t>
            </a:r>
            <a:r>
              <a:rPr lang="en-US" dirty="0" smtClean="0"/>
              <a:t> </a:t>
            </a:r>
            <a:r>
              <a:rPr lang="en-US" dirty="0" err="1" smtClean="0"/>
              <a:t>ಕಳೆದುಕೊಳ್ಳುತ್ತಾರೆ</a:t>
            </a:r>
            <a:r>
              <a:rPr lang="en-US" dirty="0" smtClean="0"/>
              <a:t> </a:t>
            </a:r>
            <a:r>
              <a:rPr lang="en-US" dirty="0" err="1" smtClean="0"/>
              <a:t>ಮತ್ತು</a:t>
            </a:r>
            <a:r>
              <a:rPr lang="en-US" dirty="0" smtClean="0"/>
              <a:t> </a:t>
            </a:r>
            <a:r>
              <a:rPr lang="en-US" dirty="0" err="1" smtClean="0"/>
              <a:t>ಆದ್ದರಿಂದ</a:t>
            </a:r>
            <a:r>
              <a:rPr lang="en-US" dirty="0" smtClean="0"/>
              <a:t> </a:t>
            </a:r>
            <a:r>
              <a:rPr lang="en-US" dirty="0" err="1" smtClean="0"/>
              <a:t>ಸರಕು</a:t>
            </a:r>
            <a:r>
              <a:rPr lang="en-US" dirty="0" smtClean="0"/>
              <a:t> </a:t>
            </a:r>
            <a:r>
              <a:rPr lang="en-US" dirty="0" err="1" smtClean="0"/>
              <a:t>ನಷ್ಟಕ್ಕೆ</a:t>
            </a:r>
            <a:r>
              <a:rPr lang="en-US" dirty="0" smtClean="0"/>
              <a:t> </a:t>
            </a:r>
            <a:r>
              <a:rPr lang="en-US" dirty="0" err="1" smtClean="0"/>
              <a:t>ಪರಿಹಾರದ</a:t>
            </a:r>
            <a:r>
              <a:rPr lang="en-US" dirty="0" smtClean="0"/>
              <a:t> </a:t>
            </a:r>
            <a:r>
              <a:rPr lang="en-US" dirty="0" err="1" smtClean="0"/>
              <a:t>ಮೇಲೆ</a:t>
            </a:r>
            <a:r>
              <a:rPr lang="en-US" dirty="0" smtClean="0"/>
              <a:t> </a:t>
            </a:r>
            <a:r>
              <a:rPr lang="en-US" dirty="0" err="1" smtClean="0"/>
              <a:t>ವಿಮೆಯನ್ನು</a:t>
            </a:r>
            <a:r>
              <a:rPr lang="en-US" dirty="0" smtClean="0"/>
              <a:t> </a:t>
            </a:r>
            <a:r>
              <a:rPr lang="en-US" dirty="0" err="1" smtClean="0"/>
              <a:t>ಒದಗಿಸಲಾಗುತ್ತದೆ</a:t>
            </a:r>
            <a:r>
              <a:rPr lang="en-US" dirty="0" smtClean="0"/>
              <a:t>.</a:t>
            </a:r>
          </a:p>
          <a:p>
            <a:pPr lvl="0"/>
            <a:endParaRPr lang="en-US" dirty="0" smtClean="0"/>
          </a:p>
          <a:p>
            <a:pPr lvl="0">
              <a:buNone/>
            </a:pPr>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dmin\Desktop\MI -1.jpg"/>
          <p:cNvPicPr>
            <a:picLocks noGrp="1" noChangeAspect="1" noChangeArrowheads="1"/>
          </p:cNvPicPr>
          <p:nvPr>
            <p:ph idx="1"/>
          </p:nvPr>
        </p:nvPicPr>
        <p:blipFill>
          <a:blip r:embed="rId2"/>
          <a:srcRect/>
          <a:stretch>
            <a:fillRect/>
          </a:stretch>
        </p:blipFill>
        <p:spPr bwMode="auto">
          <a:xfrm>
            <a:off x="2895600" y="3182144"/>
            <a:ext cx="3352800" cy="13620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
            </a:r>
            <a:br>
              <a:rPr lang="en-US" dirty="0" smtClean="0"/>
            </a:br>
            <a:r>
              <a:rPr lang="en-US" dirty="0" smtClean="0"/>
              <a:t>Perils of the </a:t>
            </a:r>
            <a:r>
              <a:rPr lang="en-US" sz="4000" dirty="0" smtClean="0"/>
              <a:t>sea </a:t>
            </a:r>
            <a:r>
              <a:rPr lang="en-US" sz="4000" dirty="0" err="1" smtClean="0"/>
              <a:t>ಸಾಗರ</a:t>
            </a:r>
            <a:r>
              <a:rPr lang="en-US" dirty="0" smtClean="0"/>
              <a:t> </a:t>
            </a:r>
            <a:r>
              <a:rPr lang="en-US" sz="4000" dirty="0" err="1" smtClean="0"/>
              <a:t>ಅಪಾಯಗಳು</a:t>
            </a:r>
            <a:r>
              <a:rPr lang="en-US" dirty="0" smtClean="0"/>
              <a:t> </a:t>
            </a:r>
            <a:r>
              <a:rPr lang="en-US" sz="4000" dirty="0" err="1" smtClean="0"/>
              <a:t>ಯಾವುವು</a:t>
            </a:r>
            <a:r>
              <a:rPr lang="en-US" dirty="0" smtClean="0"/>
              <a:t>?</a:t>
            </a:r>
            <a:r>
              <a:rPr lang="en-US" b="1" dirty="0" smtClean="0"/>
              <a:t/>
            </a:r>
            <a:br>
              <a:rPr lang="en-US" b="1" dirty="0" smtClean="0"/>
            </a:b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fontAlgn="base"/>
            <a:r>
              <a:rPr lang="en-US" dirty="0" smtClean="0"/>
              <a:t>They refer to all risks, perils and dangers peculiar to the sea. They include accidents, capture of the ship or its cargo by pirates, losses by collision, etc. </a:t>
            </a:r>
          </a:p>
          <a:p>
            <a:pPr fontAlgn="base"/>
            <a:r>
              <a:rPr lang="en-US" dirty="0" smtClean="0"/>
              <a:t>Thus</a:t>
            </a:r>
            <a:r>
              <a:rPr lang="en-US" dirty="0"/>
              <a:t>, if a ship hits a sunken rock and sinks or collides with another ship and suffers a loss, it is a case of loss by perils of the sea.</a:t>
            </a:r>
          </a:p>
          <a:p>
            <a:pPr fontAlgn="base"/>
            <a:r>
              <a:rPr lang="en-US" dirty="0"/>
              <a:t>Other examples of such loss are:</a:t>
            </a:r>
          </a:p>
          <a:p>
            <a:pPr fontAlgn="base">
              <a:buNone/>
            </a:pPr>
            <a:r>
              <a:rPr lang="en-US" dirty="0"/>
              <a:t>1. Loss of cargo as a result of sea water entering the ship through a hole made by rats in the bottom of the ship.</a:t>
            </a:r>
          </a:p>
          <a:p>
            <a:pPr fontAlgn="base">
              <a:buNone/>
            </a:pPr>
            <a:r>
              <a:rPr lang="en-US" dirty="0"/>
              <a:t>2. Loss resulting from negligent navigation, provided it was caused by a peril of the sea.</a:t>
            </a:r>
          </a:p>
          <a:p>
            <a:pPr>
              <a:buNone/>
            </a:pPr>
            <a:r>
              <a:rPr lang="en-US" dirty="0"/>
              <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a:r>
            <a:r>
              <a:rPr lang="en-US" dirty="0" smtClean="0"/>
              <a:t>Fire </a:t>
            </a:r>
            <a:r>
              <a:rPr lang="en-US" dirty="0" err="1" smtClean="0"/>
              <a:t>ಬೆಂಕಿ</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Fire </a:t>
            </a:r>
            <a:r>
              <a:rPr lang="en-US" dirty="0"/>
              <a:t>is one of the most common perils of the sea and the </a:t>
            </a:r>
            <a:r>
              <a:rPr lang="en-US" dirty="0">
                <a:hlinkClick r:id="rId2"/>
              </a:rPr>
              <a:t>underwriter</a:t>
            </a:r>
            <a:r>
              <a:rPr lang="en-US" dirty="0"/>
              <a:t> is liable for loss caused by it. Though every type of fire is not covered by the policy, damage caused by smoke or by the heat of fire or damage by water used to put out or prevent the spread of fire or fire resulting from lightning, spontaneous combustion, explosion, negligence of the master or crew etc., are covered by the policy.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1155</Words>
  <Application>Microsoft Office PowerPoint</Application>
  <PresentationFormat>On-screen Show (4:3)</PresentationFormat>
  <Paragraphs>120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Marine Insurance Contents: Meaning, Need, Marine losses, types of marine losses, types of marine policies,  Settlement of marine insurance claims  By  Prof. Pushpa Abbigeri   </vt:lpstr>
      <vt:lpstr>Meaning of Marine Insurance ಸಾಗರ ವಿಮೆ</vt:lpstr>
      <vt:lpstr> Types of Marine Insurance </vt:lpstr>
      <vt:lpstr>  Liability Insurance ಹೊಣೆಗಾರಿಕೆಯ ವಿಮೆ  </vt:lpstr>
      <vt:lpstr>  Hull Insurance ಹಲ್ ವಿಮೆ  </vt:lpstr>
      <vt:lpstr>Cargo Insurance ಸರಕು ವಿಮೆ </vt:lpstr>
      <vt:lpstr>Slide 7</vt:lpstr>
      <vt:lpstr> Perils of the sea ಸಾಗರ ಅಪಾಯಗಳು ಯಾವುವು? </vt:lpstr>
      <vt:lpstr>2. Fire ಬೆಂಕಿ </vt:lpstr>
      <vt:lpstr>  3. Enemies  ಶತ್ರುಗಳು  </vt:lpstr>
      <vt:lpstr> 4. Jettison ಜೆಟ್ಟಿಸನ್ </vt:lpstr>
      <vt:lpstr>5. Barratry ಬ್ಯಾರೆಟ್ರಿ </vt:lpstr>
      <vt:lpstr> 6. Pirates, Rovers, Thieves  ಕಡಲ್ಗಳ್ಳರು, ರೋವರ್ಸ್, ಕಳ್ಳರು </vt:lpstr>
      <vt:lpstr> Pirates, Rovers, Thieves  ಕಡಲ್ಗಳ್ಳರು, ರೋವರ್ಸ್, ಕಳ್ಳರು </vt:lpstr>
      <vt:lpstr>Warranties</vt:lpstr>
      <vt:lpstr>Slide 16</vt:lpstr>
      <vt:lpstr>Slide 17</vt:lpstr>
      <vt:lpstr>Slide 18</vt:lpstr>
      <vt:lpstr>Slide 19</vt:lpstr>
      <vt:lpstr>Slide 20</vt:lpstr>
      <vt:lpstr> The following are the exceptions   </vt:lpstr>
      <vt:lpstr>Marine losses ಸಮುದ್ರ ನಷ್ಟಗಳ ಪ್ರಕಾರಗಳನ್ನು ಎರಡು ರೂಪಗಳಾಗಿ ವಿಂಗಡಿಸಲಾಗಿದೆ - ಒಟ್ಟು ನಷ್ಟಗಳು ಮತ್ತು ಭಾಗಶಃ ನಷ್ಟಗಳು.</vt:lpstr>
      <vt:lpstr>Actual total loss</vt:lpstr>
      <vt:lpstr>Voyage policy ಸಮುದ್ರಯಾನ ನೀತಿ </vt:lpstr>
      <vt:lpstr>Time policy ಸಮಯ ನೀತಿ </vt:lpstr>
      <vt:lpstr> Mixed policy ಮಿಶ್ರ ನೀತಿ  </vt:lpstr>
      <vt:lpstr> Named policy ಹೆಸರಿಸಿದ ನೀತಿ  </vt:lpstr>
      <vt:lpstr> Port Risk policy ಪೋರ್ಟ್ ಅಪಾಯ ನೀತಿ  </vt:lpstr>
      <vt:lpstr> Fleet policy ಫ್ಲೀಟ್ ನೀತಿ  </vt:lpstr>
      <vt:lpstr>Single Vessel policy </vt:lpstr>
      <vt:lpstr> Blanket policy ಕಂಬಳಿ ನೀತಿ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ACER</cp:lastModifiedBy>
  <cp:revision>58</cp:revision>
  <dcterms:created xsi:type="dcterms:W3CDTF">2021-07-12T12:41:11Z</dcterms:created>
  <dcterms:modified xsi:type="dcterms:W3CDTF">2022-10-04T09:45:00Z</dcterms:modified>
</cp:coreProperties>
</file>